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Lato"/>
      <p:regular r:id="rId59"/>
      <p:bold r:id="rId60"/>
      <p:italic r:id="rId61"/>
      <p:boldItalic r:id="rId62"/>
    </p:embeddedFont>
    <p:embeddedFont>
      <p:font typeface="Montserrat"/>
      <p:regular r:id="rId63"/>
      <p:bold r:id="rId64"/>
      <p:italic r:id="rId65"/>
      <p:boldItalic r:id="rId66"/>
    </p:embeddedFont>
    <p:embeddedFont>
      <p:font typeface="Montserrat ExtraBold"/>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9" roundtripDataSignature="AMtx7mhhmtwlvHKlr5s69a5fUq3No+js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5.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7.xml"/><Relationship Id="rId66" Type="http://schemas.openxmlformats.org/officeDocument/2006/relationships/font" Target="fonts/Montserrat-boldItalic.fntdata"/><Relationship Id="rId21" Type="http://schemas.openxmlformats.org/officeDocument/2006/relationships/slide" Target="slides/slide16.xml"/><Relationship Id="rId65" Type="http://schemas.openxmlformats.org/officeDocument/2006/relationships/font" Target="fonts/Montserrat-italic.fntdata"/><Relationship Id="rId24" Type="http://schemas.openxmlformats.org/officeDocument/2006/relationships/slide" Target="slides/slide19.xml"/><Relationship Id="rId68" Type="http://schemas.openxmlformats.org/officeDocument/2006/relationships/font" Target="fonts/MontserratExtraBold-boldItalic.fntdata"/><Relationship Id="rId23" Type="http://schemas.openxmlformats.org/officeDocument/2006/relationships/slide" Target="slides/slide18.xml"/><Relationship Id="rId67" Type="http://schemas.openxmlformats.org/officeDocument/2006/relationships/font" Target="fonts/MontserratExtraBold-bold.fntdata"/><Relationship Id="rId60" Type="http://schemas.openxmlformats.org/officeDocument/2006/relationships/font" Target="fonts/Lato-bold.fntdata"/><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La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 name="Google Shape;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e24e44f8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e24e44f8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cbeb6d10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cbeb6d10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cbeb6d10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cbeb6d10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cbeb6d10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cbeb6d10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6110925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b61109256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61109256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b611092566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cbeb6d10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cbeb6d10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cbeb6d10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cbeb6d10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cbeb6d10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cbeb6d10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cbeb6d10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cbeb6d10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b61109256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 name="Google Shape;40;gb611092566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cbeb6d10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cbeb6d10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cbeb6d1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cbeb6d1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cbeb6d10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cbeb6d10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cbeb6d10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cbeb6d10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cbeb6d10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cbeb6d10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cbeb6d10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cbeb6d10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cbeb6d10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cbeb6d10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cbeb6d10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cbeb6d10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cbeb6d10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cbeb6d10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cbeb6d1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cbeb6d1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bcbeb6d1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bcbeb6d1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cbeb6d10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cbeb6d10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cbeb6d10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cbeb6d10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cbeb6d10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cbeb6d10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cbeb6d10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cbeb6d10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cbeb6d10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cbeb6d10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cbeb6d10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cbeb6d10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cbeb6d109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cbeb6d109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d24ac9fb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d24ac9fb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d24ac9fb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d24ac9fb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d24ac9fb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d24ac9fb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be24e44f8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be24e44f8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d24ac9fb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d24ac9fb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d24ac9fb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d24ac9fb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d24ac9fb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d24ac9fb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d24ac9fbc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bd24ac9fb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d24ac9fb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d24ac9fb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d24ac9fb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bd24ac9fb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d24ac9fb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d24ac9fb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d24ac9fb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d24ac9fb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d24ac9fbc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d24ac9fb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d24ac9fbc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d24ac9fbc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bcbeb6d1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bcbeb6d1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d24ac9fbc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d24ac9fbc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bd24ac9fbc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bd24ac9fbc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d24ac9fb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d24ac9fb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d24ac9fbc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d24ac9fbc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cbeb6d10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cbeb6d10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6110925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b6110925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61109256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b611092566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cbeb6d1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cbeb6d1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a669fc5ac0_0_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ga669fc5ac0_0_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a669fc5ac0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ga669fc5ac0_0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ga669fc5ac0_0_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ga669fc5ac0_0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 name="Shape 21"/>
        <p:cNvGrpSpPr/>
        <p:nvPr/>
      </p:nvGrpSpPr>
      <p:grpSpPr>
        <a:xfrm>
          <a:off x="0" y="0"/>
          <a:ext cx="0" cy="0"/>
          <a:chOff x="0" y="0"/>
          <a:chExt cx="0" cy="0"/>
        </a:xfrm>
      </p:grpSpPr>
      <p:sp>
        <p:nvSpPr>
          <p:cNvPr id="22" name="Google Shape;22;ga669fc5ac0_0_8"/>
          <p:cNvSpPr txBox="1"/>
          <p:nvPr>
            <p:ph type="title"/>
          </p:nvPr>
        </p:nvSpPr>
        <p:spPr>
          <a:xfrm>
            <a:off x="438863" y="2167125"/>
            <a:ext cx="8266200" cy="5028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3100"/>
              <a:buFont typeface="Montserrat ExtraBold"/>
              <a:buNone/>
              <a:defRPr sz="3100">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 Right Side Image">
  <p:cSld name="1_Custom Layout_1_1">
    <p:spTree>
      <p:nvGrpSpPr>
        <p:cNvPr id="23" name="Shape 23"/>
        <p:cNvGrpSpPr/>
        <p:nvPr/>
      </p:nvGrpSpPr>
      <p:grpSpPr>
        <a:xfrm>
          <a:off x="0" y="0"/>
          <a:ext cx="0" cy="0"/>
          <a:chOff x="0" y="0"/>
          <a:chExt cx="0" cy="0"/>
        </a:xfrm>
      </p:grpSpPr>
      <p:sp>
        <p:nvSpPr>
          <p:cNvPr id="24" name="Google Shape;24;ga669fc5ac0_0_10"/>
          <p:cNvSpPr txBox="1"/>
          <p:nvPr>
            <p:ph type="title"/>
          </p:nvPr>
        </p:nvSpPr>
        <p:spPr>
          <a:xfrm>
            <a:off x="323700" y="310894"/>
            <a:ext cx="8266200" cy="5028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700"/>
              <a:buFont typeface="Montserrat ExtraBold"/>
              <a:buNone/>
              <a:defRPr sz="2700">
                <a:latin typeface="Montserrat ExtraBold"/>
                <a:ea typeface="Montserrat ExtraBold"/>
                <a:cs typeface="Montserrat ExtraBold"/>
                <a:sym typeface="Montserrat Extra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ga669fc5ac0_0_10"/>
          <p:cNvSpPr txBox="1"/>
          <p:nvPr>
            <p:ph idx="1" type="body"/>
          </p:nvPr>
        </p:nvSpPr>
        <p:spPr>
          <a:xfrm>
            <a:off x="524869" y="1014975"/>
            <a:ext cx="3961200" cy="3318900"/>
          </a:xfrm>
          <a:prstGeom prst="rect">
            <a:avLst/>
          </a:prstGeom>
          <a:noFill/>
          <a:ln>
            <a:noFill/>
          </a:ln>
        </p:spPr>
        <p:txBody>
          <a:bodyPr anchorCtr="0" anchor="t" bIns="68575" lIns="68575" spcFirstLastPara="1" rIns="68575" wrap="square" tIns="68575">
            <a:noAutofit/>
          </a:bodyPr>
          <a:lstStyle>
            <a:lvl1pPr indent="-342900" lvl="0" marL="457200" algn="l">
              <a:lnSpc>
                <a:spcPct val="100000"/>
              </a:lnSpc>
              <a:spcBef>
                <a:spcPts val="0"/>
              </a:spcBef>
              <a:spcAft>
                <a:spcPts val="0"/>
              </a:spcAft>
              <a:buSzPts val="1800"/>
              <a:buFont typeface="Montserrat"/>
              <a:buChar char="●"/>
              <a:defRPr sz="1800">
                <a:latin typeface="Montserrat"/>
                <a:ea typeface="Montserrat"/>
                <a:cs typeface="Montserrat"/>
                <a:sym typeface="Montserrat"/>
              </a:defRPr>
            </a:lvl1pPr>
            <a:lvl2pPr indent="-342900" lvl="1" marL="914400" algn="l">
              <a:lnSpc>
                <a:spcPct val="100000"/>
              </a:lnSpc>
              <a:spcBef>
                <a:spcPts val="0"/>
              </a:spcBef>
              <a:spcAft>
                <a:spcPts val="0"/>
              </a:spcAft>
              <a:buSzPts val="1800"/>
              <a:buFont typeface="Montserrat"/>
              <a:buChar char="○"/>
              <a:defRPr sz="1800">
                <a:latin typeface="Montserrat"/>
                <a:ea typeface="Montserrat"/>
                <a:cs typeface="Montserrat"/>
                <a:sym typeface="Montserrat"/>
              </a:defRPr>
            </a:lvl2pPr>
            <a:lvl3pPr indent="-342900" lvl="2" marL="1371600" algn="l">
              <a:lnSpc>
                <a:spcPct val="100000"/>
              </a:lnSpc>
              <a:spcBef>
                <a:spcPts val="0"/>
              </a:spcBef>
              <a:spcAft>
                <a:spcPts val="0"/>
              </a:spcAft>
              <a:buSzPts val="1800"/>
              <a:buFont typeface="Montserrat"/>
              <a:buChar char="■"/>
              <a:defRPr sz="1800">
                <a:latin typeface="Montserrat"/>
                <a:ea typeface="Montserrat"/>
                <a:cs typeface="Montserrat"/>
                <a:sym typeface="Montserrat"/>
              </a:defRPr>
            </a:lvl3pPr>
            <a:lvl4pPr indent="-342900" lvl="3" marL="1828800" algn="l">
              <a:lnSpc>
                <a:spcPct val="100000"/>
              </a:lnSpc>
              <a:spcBef>
                <a:spcPts val="0"/>
              </a:spcBef>
              <a:spcAft>
                <a:spcPts val="0"/>
              </a:spcAft>
              <a:buSzPts val="1800"/>
              <a:buFont typeface="Montserrat"/>
              <a:buChar char="●"/>
              <a:defRPr sz="1800">
                <a:latin typeface="Montserrat"/>
                <a:ea typeface="Montserrat"/>
                <a:cs typeface="Montserrat"/>
                <a:sym typeface="Montserrat"/>
              </a:defRPr>
            </a:lvl4pPr>
            <a:lvl5pPr indent="-342900" lvl="4" marL="2286000" algn="l">
              <a:lnSpc>
                <a:spcPct val="100000"/>
              </a:lnSpc>
              <a:spcBef>
                <a:spcPts val="0"/>
              </a:spcBef>
              <a:spcAft>
                <a:spcPts val="0"/>
              </a:spcAft>
              <a:buSzPts val="1800"/>
              <a:buFont typeface="Montserrat"/>
              <a:buChar char="○"/>
              <a:defRPr sz="1800">
                <a:latin typeface="Montserrat"/>
                <a:ea typeface="Montserrat"/>
                <a:cs typeface="Montserrat"/>
                <a:sym typeface="Montserrat"/>
              </a:defRPr>
            </a:lvl5pPr>
            <a:lvl6pPr indent="-342900" lvl="5" marL="2743200" algn="l">
              <a:lnSpc>
                <a:spcPct val="100000"/>
              </a:lnSpc>
              <a:spcBef>
                <a:spcPts val="0"/>
              </a:spcBef>
              <a:spcAft>
                <a:spcPts val="0"/>
              </a:spcAft>
              <a:buSzPts val="1800"/>
              <a:buFont typeface="Montserrat"/>
              <a:buChar char="■"/>
              <a:defRPr sz="1800">
                <a:latin typeface="Montserrat"/>
                <a:ea typeface="Montserrat"/>
                <a:cs typeface="Montserrat"/>
                <a:sym typeface="Montserrat"/>
              </a:defRPr>
            </a:lvl6pPr>
            <a:lvl7pPr indent="-342900" lvl="6" marL="3200400" algn="l">
              <a:lnSpc>
                <a:spcPct val="100000"/>
              </a:lnSpc>
              <a:spcBef>
                <a:spcPts val="0"/>
              </a:spcBef>
              <a:spcAft>
                <a:spcPts val="0"/>
              </a:spcAft>
              <a:buSzPts val="1800"/>
              <a:buFont typeface="Montserrat"/>
              <a:buChar char="●"/>
              <a:defRPr sz="1800">
                <a:latin typeface="Montserrat"/>
                <a:ea typeface="Montserrat"/>
                <a:cs typeface="Montserrat"/>
                <a:sym typeface="Montserrat"/>
              </a:defRPr>
            </a:lvl7pPr>
            <a:lvl8pPr indent="-342900" lvl="7" marL="3657600" algn="l">
              <a:lnSpc>
                <a:spcPct val="100000"/>
              </a:lnSpc>
              <a:spcBef>
                <a:spcPts val="0"/>
              </a:spcBef>
              <a:spcAft>
                <a:spcPts val="0"/>
              </a:spcAft>
              <a:buSzPts val="1800"/>
              <a:buFont typeface="Montserrat"/>
              <a:buChar char="○"/>
              <a:defRPr sz="1800">
                <a:latin typeface="Montserrat"/>
                <a:ea typeface="Montserrat"/>
                <a:cs typeface="Montserrat"/>
                <a:sym typeface="Montserrat"/>
              </a:defRPr>
            </a:lvl8pPr>
            <a:lvl9pPr indent="-342900" lvl="8" marL="4114800" algn="l">
              <a:lnSpc>
                <a:spcPct val="100000"/>
              </a:lnSpc>
              <a:spcBef>
                <a:spcPts val="0"/>
              </a:spcBef>
              <a:spcAft>
                <a:spcPts val="0"/>
              </a:spcAft>
              <a:buSzPts val="1800"/>
              <a:buFont typeface="Montserrat"/>
              <a:buChar char="■"/>
              <a:defRPr sz="18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p:cSld name="1_Custom Layout">
    <p:spTree>
      <p:nvGrpSpPr>
        <p:cNvPr id="26" name="Shape 26"/>
        <p:cNvGrpSpPr/>
        <p:nvPr/>
      </p:nvGrpSpPr>
      <p:grpSpPr>
        <a:xfrm>
          <a:off x="0" y="0"/>
          <a:ext cx="0" cy="0"/>
          <a:chOff x="0" y="0"/>
          <a:chExt cx="0" cy="0"/>
        </a:xfrm>
      </p:grpSpPr>
      <p:sp>
        <p:nvSpPr>
          <p:cNvPr id="27" name="Google Shape;27;ga669fc5ac0_0_13"/>
          <p:cNvSpPr txBox="1"/>
          <p:nvPr>
            <p:ph type="title"/>
          </p:nvPr>
        </p:nvSpPr>
        <p:spPr>
          <a:xfrm>
            <a:off x="323700" y="310894"/>
            <a:ext cx="8266200" cy="5028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700"/>
              <a:buFont typeface="Montserrat ExtraBold"/>
              <a:buNone/>
              <a:defRPr sz="2700">
                <a:latin typeface="Montserrat ExtraBold"/>
                <a:ea typeface="Montserrat ExtraBold"/>
                <a:cs typeface="Montserrat ExtraBold"/>
                <a:sym typeface="Montserrat Extra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ga669fc5ac0_0_13"/>
          <p:cNvSpPr txBox="1"/>
          <p:nvPr>
            <p:ph idx="1" type="body"/>
          </p:nvPr>
        </p:nvSpPr>
        <p:spPr>
          <a:xfrm>
            <a:off x="524869" y="1014975"/>
            <a:ext cx="8229600" cy="3318900"/>
          </a:xfrm>
          <a:prstGeom prst="rect">
            <a:avLst/>
          </a:prstGeom>
          <a:noFill/>
          <a:ln>
            <a:noFill/>
          </a:ln>
        </p:spPr>
        <p:txBody>
          <a:bodyPr anchorCtr="0" anchor="t" bIns="68575" lIns="68575" spcFirstLastPara="1" rIns="68575" wrap="square" tIns="68575">
            <a:noAutofit/>
          </a:bodyPr>
          <a:lstStyle>
            <a:lvl1pPr indent="-342900" lvl="0" marL="457200" algn="l">
              <a:lnSpc>
                <a:spcPct val="100000"/>
              </a:lnSpc>
              <a:spcBef>
                <a:spcPts val="0"/>
              </a:spcBef>
              <a:spcAft>
                <a:spcPts val="0"/>
              </a:spcAft>
              <a:buSzPts val="1800"/>
              <a:buFont typeface="Montserrat"/>
              <a:buChar char="●"/>
              <a:defRPr sz="1800">
                <a:latin typeface="Montserrat"/>
                <a:ea typeface="Montserrat"/>
                <a:cs typeface="Montserrat"/>
                <a:sym typeface="Montserrat"/>
              </a:defRPr>
            </a:lvl1pPr>
            <a:lvl2pPr indent="-342900" lvl="1" marL="914400" algn="l">
              <a:lnSpc>
                <a:spcPct val="100000"/>
              </a:lnSpc>
              <a:spcBef>
                <a:spcPts val="0"/>
              </a:spcBef>
              <a:spcAft>
                <a:spcPts val="0"/>
              </a:spcAft>
              <a:buSzPts val="1800"/>
              <a:buFont typeface="Montserrat"/>
              <a:buChar char="○"/>
              <a:defRPr sz="1800">
                <a:latin typeface="Montserrat"/>
                <a:ea typeface="Montserrat"/>
                <a:cs typeface="Montserrat"/>
                <a:sym typeface="Montserrat"/>
              </a:defRPr>
            </a:lvl2pPr>
            <a:lvl3pPr indent="-342900" lvl="2" marL="1371600" algn="l">
              <a:lnSpc>
                <a:spcPct val="100000"/>
              </a:lnSpc>
              <a:spcBef>
                <a:spcPts val="0"/>
              </a:spcBef>
              <a:spcAft>
                <a:spcPts val="0"/>
              </a:spcAft>
              <a:buSzPts val="1800"/>
              <a:buFont typeface="Montserrat"/>
              <a:buChar char="■"/>
              <a:defRPr sz="1800">
                <a:latin typeface="Montserrat"/>
                <a:ea typeface="Montserrat"/>
                <a:cs typeface="Montserrat"/>
                <a:sym typeface="Montserrat"/>
              </a:defRPr>
            </a:lvl3pPr>
            <a:lvl4pPr indent="-342900" lvl="3" marL="1828800" algn="l">
              <a:lnSpc>
                <a:spcPct val="100000"/>
              </a:lnSpc>
              <a:spcBef>
                <a:spcPts val="0"/>
              </a:spcBef>
              <a:spcAft>
                <a:spcPts val="0"/>
              </a:spcAft>
              <a:buSzPts val="1800"/>
              <a:buFont typeface="Montserrat"/>
              <a:buChar char="●"/>
              <a:defRPr sz="1800">
                <a:latin typeface="Montserrat"/>
                <a:ea typeface="Montserrat"/>
                <a:cs typeface="Montserrat"/>
                <a:sym typeface="Montserrat"/>
              </a:defRPr>
            </a:lvl4pPr>
            <a:lvl5pPr indent="-342900" lvl="4" marL="2286000" algn="l">
              <a:lnSpc>
                <a:spcPct val="100000"/>
              </a:lnSpc>
              <a:spcBef>
                <a:spcPts val="0"/>
              </a:spcBef>
              <a:spcAft>
                <a:spcPts val="0"/>
              </a:spcAft>
              <a:buSzPts val="1800"/>
              <a:buFont typeface="Montserrat"/>
              <a:buChar char="○"/>
              <a:defRPr sz="1800">
                <a:latin typeface="Montserrat"/>
                <a:ea typeface="Montserrat"/>
                <a:cs typeface="Montserrat"/>
                <a:sym typeface="Montserrat"/>
              </a:defRPr>
            </a:lvl5pPr>
            <a:lvl6pPr indent="-342900" lvl="5" marL="2743200" algn="l">
              <a:lnSpc>
                <a:spcPct val="100000"/>
              </a:lnSpc>
              <a:spcBef>
                <a:spcPts val="0"/>
              </a:spcBef>
              <a:spcAft>
                <a:spcPts val="0"/>
              </a:spcAft>
              <a:buSzPts val="1800"/>
              <a:buFont typeface="Montserrat"/>
              <a:buChar char="■"/>
              <a:defRPr sz="1800">
                <a:latin typeface="Montserrat"/>
                <a:ea typeface="Montserrat"/>
                <a:cs typeface="Montserrat"/>
                <a:sym typeface="Montserrat"/>
              </a:defRPr>
            </a:lvl6pPr>
            <a:lvl7pPr indent="-342900" lvl="6" marL="3200400" algn="l">
              <a:lnSpc>
                <a:spcPct val="100000"/>
              </a:lnSpc>
              <a:spcBef>
                <a:spcPts val="0"/>
              </a:spcBef>
              <a:spcAft>
                <a:spcPts val="0"/>
              </a:spcAft>
              <a:buSzPts val="1800"/>
              <a:buFont typeface="Montserrat"/>
              <a:buChar char="●"/>
              <a:defRPr sz="1800">
                <a:latin typeface="Montserrat"/>
                <a:ea typeface="Montserrat"/>
                <a:cs typeface="Montserrat"/>
                <a:sym typeface="Montserrat"/>
              </a:defRPr>
            </a:lvl7pPr>
            <a:lvl8pPr indent="-342900" lvl="7" marL="3657600" algn="l">
              <a:lnSpc>
                <a:spcPct val="100000"/>
              </a:lnSpc>
              <a:spcBef>
                <a:spcPts val="0"/>
              </a:spcBef>
              <a:spcAft>
                <a:spcPts val="0"/>
              </a:spcAft>
              <a:buSzPts val="1800"/>
              <a:buFont typeface="Montserrat"/>
              <a:buChar char="○"/>
              <a:defRPr sz="1800">
                <a:latin typeface="Montserrat"/>
                <a:ea typeface="Montserrat"/>
                <a:cs typeface="Montserrat"/>
                <a:sym typeface="Montserrat"/>
              </a:defRPr>
            </a:lvl8pPr>
            <a:lvl9pPr indent="-342900" lvl="8" marL="4114800" algn="l">
              <a:lnSpc>
                <a:spcPct val="100000"/>
              </a:lnSpc>
              <a:spcBef>
                <a:spcPts val="0"/>
              </a:spcBef>
              <a:spcAft>
                <a:spcPts val="0"/>
              </a:spcAft>
              <a:buSzPts val="1800"/>
              <a:buFont typeface="Montserrat"/>
              <a:buChar char="■"/>
              <a:defRPr sz="1800">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2 Column">
  <p:cSld name="1_Custom Layout_1">
    <p:spTree>
      <p:nvGrpSpPr>
        <p:cNvPr id="29" name="Shape 29"/>
        <p:cNvGrpSpPr/>
        <p:nvPr/>
      </p:nvGrpSpPr>
      <p:grpSpPr>
        <a:xfrm>
          <a:off x="0" y="0"/>
          <a:ext cx="0" cy="0"/>
          <a:chOff x="0" y="0"/>
          <a:chExt cx="0" cy="0"/>
        </a:xfrm>
      </p:grpSpPr>
      <p:sp>
        <p:nvSpPr>
          <p:cNvPr id="30" name="Google Shape;30;ga669fc5ac0_0_16"/>
          <p:cNvSpPr txBox="1"/>
          <p:nvPr>
            <p:ph type="title"/>
          </p:nvPr>
        </p:nvSpPr>
        <p:spPr>
          <a:xfrm>
            <a:off x="323700" y="310894"/>
            <a:ext cx="8266200" cy="5028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700"/>
              <a:buFont typeface="Montserrat ExtraBold"/>
              <a:buNone/>
              <a:defRPr sz="2700">
                <a:latin typeface="Montserrat ExtraBold"/>
                <a:ea typeface="Montserrat ExtraBold"/>
                <a:cs typeface="Montserrat ExtraBold"/>
                <a:sym typeface="Montserrat Extra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ga669fc5ac0_0_16"/>
          <p:cNvSpPr txBox="1"/>
          <p:nvPr>
            <p:ph idx="1" type="body"/>
          </p:nvPr>
        </p:nvSpPr>
        <p:spPr>
          <a:xfrm>
            <a:off x="524869" y="1014975"/>
            <a:ext cx="3961200" cy="3318900"/>
          </a:xfrm>
          <a:prstGeom prst="rect">
            <a:avLst/>
          </a:prstGeom>
          <a:noFill/>
          <a:ln>
            <a:noFill/>
          </a:ln>
        </p:spPr>
        <p:txBody>
          <a:bodyPr anchorCtr="0" anchor="t" bIns="68575" lIns="68575" spcFirstLastPara="1" rIns="68575" wrap="square" tIns="68575">
            <a:noAutofit/>
          </a:bodyPr>
          <a:lstStyle>
            <a:lvl1pPr indent="-342900" lvl="0" marL="457200" algn="l">
              <a:lnSpc>
                <a:spcPct val="100000"/>
              </a:lnSpc>
              <a:spcBef>
                <a:spcPts val="0"/>
              </a:spcBef>
              <a:spcAft>
                <a:spcPts val="0"/>
              </a:spcAft>
              <a:buSzPts val="1800"/>
              <a:buFont typeface="Montserrat"/>
              <a:buChar char="●"/>
              <a:defRPr sz="1800">
                <a:latin typeface="Montserrat"/>
                <a:ea typeface="Montserrat"/>
                <a:cs typeface="Montserrat"/>
                <a:sym typeface="Montserrat"/>
              </a:defRPr>
            </a:lvl1pPr>
            <a:lvl2pPr indent="-342900" lvl="1" marL="914400" algn="l">
              <a:lnSpc>
                <a:spcPct val="100000"/>
              </a:lnSpc>
              <a:spcBef>
                <a:spcPts val="0"/>
              </a:spcBef>
              <a:spcAft>
                <a:spcPts val="0"/>
              </a:spcAft>
              <a:buSzPts val="1800"/>
              <a:buFont typeface="Montserrat"/>
              <a:buChar char="○"/>
              <a:defRPr sz="1800">
                <a:latin typeface="Montserrat"/>
                <a:ea typeface="Montserrat"/>
                <a:cs typeface="Montserrat"/>
                <a:sym typeface="Montserrat"/>
              </a:defRPr>
            </a:lvl2pPr>
            <a:lvl3pPr indent="-342900" lvl="2" marL="1371600" algn="l">
              <a:lnSpc>
                <a:spcPct val="100000"/>
              </a:lnSpc>
              <a:spcBef>
                <a:spcPts val="0"/>
              </a:spcBef>
              <a:spcAft>
                <a:spcPts val="0"/>
              </a:spcAft>
              <a:buSzPts val="1800"/>
              <a:buFont typeface="Montserrat"/>
              <a:buChar char="■"/>
              <a:defRPr sz="1800">
                <a:latin typeface="Montserrat"/>
                <a:ea typeface="Montserrat"/>
                <a:cs typeface="Montserrat"/>
                <a:sym typeface="Montserrat"/>
              </a:defRPr>
            </a:lvl3pPr>
            <a:lvl4pPr indent="-342900" lvl="3" marL="1828800" algn="l">
              <a:lnSpc>
                <a:spcPct val="100000"/>
              </a:lnSpc>
              <a:spcBef>
                <a:spcPts val="0"/>
              </a:spcBef>
              <a:spcAft>
                <a:spcPts val="0"/>
              </a:spcAft>
              <a:buSzPts val="1800"/>
              <a:buFont typeface="Montserrat"/>
              <a:buChar char="●"/>
              <a:defRPr sz="1800">
                <a:latin typeface="Montserrat"/>
                <a:ea typeface="Montserrat"/>
                <a:cs typeface="Montserrat"/>
                <a:sym typeface="Montserrat"/>
              </a:defRPr>
            </a:lvl4pPr>
            <a:lvl5pPr indent="-342900" lvl="4" marL="2286000" algn="l">
              <a:lnSpc>
                <a:spcPct val="100000"/>
              </a:lnSpc>
              <a:spcBef>
                <a:spcPts val="0"/>
              </a:spcBef>
              <a:spcAft>
                <a:spcPts val="0"/>
              </a:spcAft>
              <a:buSzPts val="1800"/>
              <a:buFont typeface="Montserrat"/>
              <a:buChar char="○"/>
              <a:defRPr sz="1800">
                <a:latin typeface="Montserrat"/>
                <a:ea typeface="Montserrat"/>
                <a:cs typeface="Montserrat"/>
                <a:sym typeface="Montserrat"/>
              </a:defRPr>
            </a:lvl5pPr>
            <a:lvl6pPr indent="-342900" lvl="5" marL="2743200" algn="l">
              <a:lnSpc>
                <a:spcPct val="100000"/>
              </a:lnSpc>
              <a:spcBef>
                <a:spcPts val="0"/>
              </a:spcBef>
              <a:spcAft>
                <a:spcPts val="0"/>
              </a:spcAft>
              <a:buSzPts val="1800"/>
              <a:buFont typeface="Montserrat"/>
              <a:buChar char="■"/>
              <a:defRPr sz="1800">
                <a:latin typeface="Montserrat"/>
                <a:ea typeface="Montserrat"/>
                <a:cs typeface="Montserrat"/>
                <a:sym typeface="Montserrat"/>
              </a:defRPr>
            </a:lvl6pPr>
            <a:lvl7pPr indent="-342900" lvl="6" marL="3200400" algn="l">
              <a:lnSpc>
                <a:spcPct val="100000"/>
              </a:lnSpc>
              <a:spcBef>
                <a:spcPts val="0"/>
              </a:spcBef>
              <a:spcAft>
                <a:spcPts val="0"/>
              </a:spcAft>
              <a:buSzPts val="1800"/>
              <a:buFont typeface="Montserrat"/>
              <a:buChar char="●"/>
              <a:defRPr sz="1800">
                <a:latin typeface="Montserrat"/>
                <a:ea typeface="Montserrat"/>
                <a:cs typeface="Montserrat"/>
                <a:sym typeface="Montserrat"/>
              </a:defRPr>
            </a:lvl7pPr>
            <a:lvl8pPr indent="-342900" lvl="7" marL="3657600" algn="l">
              <a:lnSpc>
                <a:spcPct val="100000"/>
              </a:lnSpc>
              <a:spcBef>
                <a:spcPts val="0"/>
              </a:spcBef>
              <a:spcAft>
                <a:spcPts val="0"/>
              </a:spcAft>
              <a:buSzPts val="1800"/>
              <a:buFont typeface="Montserrat"/>
              <a:buChar char="○"/>
              <a:defRPr sz="1800">
                <a:latin typeface="Montserrat"/>
                <a:ea typeface="Montserrat"/>
                <a:cs typeface="Montserrat"/>
                <a:sym typeface="Montserrat"/>
              </a:defRPr>
            </a:lvl8pPr>
            <a:lvl9pPr indent="-342900" lvl="8" marL="4114800" algn="l">
              <a:lnSpc>
                <a:spcPct val="100000"/>
              </a:lnSpc>
              <a:spcBef>
                <a:spcPts val="0"/>
              </a:spcBef>
              <a:spcAft>
                <a:spcPts val="0"/>
              </a:spcAft>
              <a:buSzPts val="1800"/>
              <a:buFont typeface="Montserrat"/>
              <a:buChar char="■"/>
              <a:defRPr sz="1800">
                <a:latin typeface="Montserrat"/>
                <a:ea typeface="Montserrat"/>
                <a:cs typeface="Montserrat"/>
                <a:sym typeface="Montserrat"/>
              </a:defRPr>
            </a:lvl9pPr>
          </a:lstStyle>
          <a:p/>
        </p:txBody>
      </p:sp>
      <p:sp>
        <p:nvSpPr>
          <p:cNvPr id="32" name="Google Shape;32;ga669fc5ac0_0_16"/>
          <p:cNvSpPr txBox="1"/>
          <p:nvPr>
            <p:ph idx="2" type="body"/>
          </p:nvPr>
        </p:nvSpPr>
        <p:spPr>
          <a:xfrm>
            <a:off x="4628850" y="1014975"/>
            <a:ext cx="3961200" cy="3318900"/>
          </a:xfrm>
          <a:prstGeom prst="rect">
            <a:avLst/>
          </a:prstGeom>
          <a:noFill/>
          <a:ln>
            <a:noFill/>
          </a:ln>
        </p:spPr>
        <p:txBody>
          <a:bodyPr anchorCtr="0" anchor="t" bIns="68575" lIns="68575" spcFirstLastPara="1" rIns="68575" wrap="square" tIns="68575">
            <a:noAutofit/>
          </a:bodyPr>
          <a:lstStyle>
            <a:lvl1pPr indent="-342900" lvl="0" marL="457200" algn="l">
              <a:lnSpc>
                <a:spcPct val="100000"/>
              </a:lnSpc>
              <a:spcBef>
                <a:spcPts val="0"/>
              </a:spcBef>
              <a:spcAft>
                <a:spcPts val="0"/>
              </a:spcAft>
              <a:buSzPts val="1800"/>
              <a:buFont typeface="Montserrat"/>
              <a:buChar char="●"/>
              <a:defRPr sz="1800">
                <a:latin typeface="Montserrat"/>
                <a:ea typeface="Montserrat"/>
                <a:cs typeface="Montserrat"/>
                <a:sym typeface="Montserrat"/>
              </a:defRPr>
            </a:lvl1pPr>
            <a:lvl2pPr indent="-342900" lvl="1" marL="914400" algn="l">
              <a:lnSpc>
                <a:spcPct val="100000"/>
              </a:lnSpc>
              <a:spcBef>
                <a:spcPts val="0"/>
              </a:spcBef>
              <a:spcAft>
                <a:spcPts val="0"/>
              </a:spcAft>
              <a:buSzPts val="1800"/>
              <a:buFont typeface="Montserrat"/>
              <a:buChar char="○"/>
              <a:defRPr sz="1800">
                <a:latin typeface="Montserrat"/>
                <a:ea typeface="Montserrat"/>
                <a:cs typeface="Montserrat"/>
                <a:sym typeface="Montserrat"/>
              </a:defRPr>
            </a:lvl2pPr>
            <a:lvl3pPr indent="-342900" lvl="2" marL="1371600" algn="l">
              <a:lnSpc>
                <a:spcPct val="100000"/>
              </a:lnSpc>
              <a:spcBef>
                <a:spcPts val="0"/>
              </a:spcBef>
              <a:spcAft>
                <a:spcPts val="0"/>
              </a:spcAft>
              <a:buSzPts val="1800"/>
              <a:buFont typeface="Montserrat"/>
              <a:buChar char="■"/>
              <a:defRPr sz="1800">
                <a:latin typeface="Montserrat"/>
                <a:ea typeface="Montserrat"/>
                <a:cs typeface="Montserrat"/>
                <a:sym typeface="Montserrat"/>
              </a:defRPr>
            </a:lvl3pPr>
            <a:lvl4pPr indent="-342900" lvl="3" marL="1828800" algn="l">
              <a:lnSpc>
                <a:spcPct val="100000"/>
              </a:lnSpc>
              <a:spcBef>
                <a:spcPts val="0"/>
              </a:spcBef>
              <a:spcAft>
                <a:spcPts val="0"/>
              </a:spcAft>
              <a:buSzPts val="1800"/>
              <a:buFont typeface="Montserrat"/>
              <a:buChar char="●"/>
              <a:defRPr sz="1800">
                <a:latin typeface="Montserrat"/>
                <a:ea typeface="Montserrat"/>
                <a:cs typeface="Montserrat"/>
                <a:sym typeface="Montserrat"/>
              </a:defRPr>
            </a:lvl4pPr>
            <a:lvl5pPr indent="-342900" lvl="4" marL="2286000" algn="l">
              <a:lnSpc>
                <a:spcPct val="100000"/>
              </a:lnSpc>
              <a:spcBef>
                <a:spcPts val="0"/>
              </a:spcBef>
              <a:spcAft>
                <a:spcPts val="0"/>
              </a:spcAft>
              <a:buSzPts val="1800"/>
              <a:buFont typeface="Montserrat"/>
              <a:buChar char="○"/>
              <a:defRPr sz="1800">
                <a:latin typeface="Montserrat"/>
                <a:ea typeface="Montserrat"/>
                <a:cs typeface="Montserrat"/>
                <a:sym typeface="Montserrat"/>
              </a:defRPr>
            </a:lvl5pPr>
            <a:lvl6pPr indent="-342900" lvl="5" marL="2743200" algn="l">
              <a:lnSpc>
                <a:spcPct val="100000"/>
              </a:lnSpc>
              <a:spcBef>
                <a:spcPts val="0"/>
              </a:spcBef>
              <a:spcAft>
                <a:spcPts val="0"/>
              </a:spcAft>
              <a:buSzPts val="1800"/>
              <a:buFont typeface="Montserrat"/>
              <a:buChar char="■"/>
              <a:defRPr sz="1800">
                <a:latin typeface="Montserrat"/>
                <a:ea typeface="Montserrat"/>
                <a:cs typeface="Montserrat"/>
                <a:sym typeface="Montserrat"/>
              </a:defRPr>
            </a:lvl6pPr>
            <a:lvl7pPr indent="-342900" lvl="6" marL="3200400" algn="l">
              <a:lnSpc>
                <a:spcPct val="100000"/>
              </a:lnSpc>
              <a:spcBef>
                <a:spcPts val="0"/>
              </a:spcBef>
              <a:spcAft>
                <a:spcPts val="0"/>
              </a:spcAft>
              <a:buSzPts val="1800"/>
              <a:buFont typeface="Montserrat"/>
              <a:buChar char="●"/>
              <a:defRPr sz="1800">
                <a:latin typeface="Montserrat"/>
                <a:ea typeface="Montserrat"/>
                <a:cs typeface="Montserrat"/>
                <a:sym typeface="Montserrat"/>
              </a:defRPr>
            </a:lvl7pPr>
            <a:lvl8pPr indent="-342900" lvl="7" marL="3657600" algn="l">
              <a:lnSpc>
                <a:spcPct val="100000"/>
              </a:lnSpc>
              <a:spcBef>
                <a:spcPts val="0"/>
              </a:spcBef>
              <a:spcAft>
                <a:spcPts val="0"/>
              </a:spcAft>
              <a:buSzPts val="1800"/>
              <a:buFont typeface="Montserrat"/>
              <a:buChar char="○"/>
              <a:defRPr sz="1800">
                <a:latin typeface="Montserrat"/>
                <a:ea typeface="Montserrat"/>
                <a:cs typeface="Montserrat"/>
                <a:sym typeface="Montserrat"/>
              </a:defRPr>
            </a:lvl8pPr>
            <a:lvl9pPr indent="-342900" lvl="8" marL="4114800" algn="l">
              <a:lnSpc>
                <a:spcPct val="100000"/>
              </a:lnSpc>
              <a:spcBef>
                <a:spcPts val="0"/>
              </a:spcBef>
              <a:spcAft>
                <a:spcPts val="0"/>
              </a:spcAft>
              <a:buSzPts val="1800"/>
              <a:buFont typeface="Montserrat"/>
              <a:buChar char="■"/>
              <a:defRPr sz="1800">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ga669fc5ac0_0_0"/>
          <p:cNvSpPr/>
          <p:nvPr/>
        </p:nvSpPr>
        <p:spPr>
          <a:xfrm>
            <a:off x="-11825" y="4333832"/>
            <a:ext cx="9155824" cy="809059"/>
          </a:xfrm>
          <a:custGeom>
            <a:rect b="b" l="l" r="r" t="t"/>
            <a:pathLst>
              <a:path extrusionOk="0" h="516146" w="12207765">
                <a:moveTo>
                  <a:pt x="0" y="339063"/>
                </a:moveTo>
                <a:cubicBezTo>
                  <a:pt x="573578" y="232383"/>
                  <a:pt x="1157599" y="19530"/>
                  <a:pt x="2573029" y="1347"/>
                </a:cubicBezTo>
                <a:cubicBezTo>
                  <a:pt x="3988459" y="-16836"/>
                  <a:pt x="6519395" y="153759"/>
                  <a:pt x="8492578" y="229965"/>
                </a:cubicBezTo>
                <a:cubicBezTo>
                  <a:pt x="10098367" y="248207"/>
                  <a:pt x="11641576" y="56764"/>
                  <a:pt x="12207765" y="110797"/>
                </a:cubicBezTo>
                <a:lnTo>
                  <a:pt x="12207765" y="516146"/>
                </a:lnTo>
                <a:lnTo>
                  <a:pt x="15765" y="516146"/>
                </a:lnTo>
                <a:lnTo>
                  <a:pt x="0" y="339063"/>
                </a:lnTo>
                <a:close/>
              </a:path>
            </a:pathLst>
          </a:custGeom>
          <a:solidFill>
            <a:schemeClr val="accent1">
              <a:alpha val="2431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sp>
        <p:nvSpPr>
          <p:cNvPr id="7" name="Google Shape;7;ga669fc5ac0_0_0"/>
          <p:cNvSpPr/>
          <p:nvPr/>
        </p:nvSpPr>
        <p:spPr>
          <a:xfrm>
            <a:off x="0" y="4517177"/>
            <a:ext cx="9144000" cy="626891"/>
          </a:xfrm>
          <a:custGeom>
            <a:rect b="b" l="l" r="r" t="t"/>
            <a:pathLst>
              <a:path extrusionOk="0" h="562234" w="12192000">
                <a:moveTo>
                  <a:pt x="3881" y="404662"/>
                </a:moveTo>
                <a:cubicBezTo>
                  <a:pt x="577459" y="297982"/>
                  <a:pt x="1017322" y="99636"/>
                  <a:pt x="2492318" y="81214"/>
                </a:cubicBezTo>
                <a:cubicBezTo>
                  <a:pt x="3967314" y="62792"/>
                  <a:pt x="7239872" y="306669"/>
                  <a:pt x="8853858" y="294130"/>
                </a:cubicBezTo>
                <a:cubicBezTo>
                  <a:pt x="10467844" y="281591"/>
                  <a:pt x="11610046" y="-48054"/>
                  <a:pt x="12176235" y="5979"/>
                </a:cubicBezTo>
                <a:lnTo>
                  <a:pt x="12192000" y="562234"/>
                </a:lnTo>
                <a:lnTo>
                  <a:pt x="0" y="562234"/>
                </a:lnTo>
                <a:cubicBezTo>
                  <a:pt x="1294" y="509710"/>
                  <a:pt x="2587" y="457186"/>
                  <a:pt x="3881" y="404662"/>
                </a:cubicBezTo>
                <a:close/>
              </a:path>
            </a:pathLst>
          </a:custGeom>
          <a:solidFill>
            <a:schemeClr val="accent1">
              <a:alpha val="2431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sp>
        <p:nvSpPr>
          <p:cNvPr id="8" name="Google Shape;8;ga669fc5ac0_0_0"/>
          <p:cNvSpPr/>
          <p:nvPr/>
        </p:nvSpPr>
        <p:spPr>
          <a:xfrm>
            <a:off x="0" y="4743449"/>
            <a:ext cx="9144000" cy="400885"/>
          </a:xfrm>
          <a:custGeom>
            <a:rect b="b" l="l" r="r" t="t"/>
            <a:pathLst>
              <a:path extrusionOk="0" h="793832" w="12192000">
                <a:moveTo>
                  <a:pt x="0" y="438017"/>
                </a:moveTo>
                <a:cubicBezTo>
                  <a:pt x="573578" y="331337"/>
                  <a:pt x="1107753" y="101985"/>
                  <a:pt x="2573564" y="107255"/>
                </a:cubicBezTo>
                <a:cubicBezTo>
                  <a:pt x="4039375" y="112525"/>
                  <a:pt x="7191792" y="486833"/>
                  <a:pt x="8794865" y="469635"/>
                </a:cubicBezTo>
                <a:cubicBezTo>
                  <a:pt x="10397938" y="452437"/>
                  <a:pt x="11625811" y="-49969"/>
                  <a:pt x="12192000" y="4064"/>
                </a:cubicBezTo>
                <a:lnTo>
                  <a:pt x="12192000" y="793832"/>
                </a:lnTo>
                <a:lnTo>
                  <a:pt x="0" y="793832"/>
                </a:lnTo>
                <a:lnTo>
                  <a:pt x="0" y="43801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sp>
        <p:nvSpPr>
          <p:cNvPr id="9" name="Google Shape;9;ga669fc5ac0_0_0"/>
          <p:cNvSpPr/>
          <p:nvPr/>
        </p:nvSpPr>
        <p:spPr>
          <a:xfrm>
            <a:off x="260025" y="4096519"/>
            <a:ext cx="1161000" cy="7782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pic>
        <p:nvPicPr>
          <p:cNvPr id="10" name="Google Shape;10;ga669fc5ac0_0_0"/>
          <p:cNvPicPr preferRelativeResize="0"/>
          <p:nvPr/>
        </p:nvPicPr>
        <p:blipFill rotWithShape="1">
          <a:blip r:embed="rId1">
            <a:alphaModFix/>
          </a:blip>
          <a:srcRect b="0" l="0" r="0" t="0"/>
          <a:stretch/>
        </p:blipFill>
        <p:spPr>
          <a:xfrm>
            <a:off x="359750" y="4178815"/>
            <a:ext cx="1042988" cy="721519"/>
          </a:xfrm>
          <a:prstGeom prst="rect">
            <a:avLst/>
          </a:prstGeom>
          <a:noFill/>
          <a:ln>
            <a:noFill/>
          </a:ln>
        </p:spPr>
      </p:pic>
      <p:sp>
        <p:nvSpPr>
          <p:cNvPr id="11" name="Google Shape;11;ga669fc5ac0_0_0"/>
          <p:cNvSpPr txBox="1"/>
          <p:nvPr>
            <p:ph type="title"/>
          </p:nvPr>
        </p:nvSpPr>
        <p:spPr>
          <a:xfrm>
            <a:off x="323700" y="310894"/>
            <a:ext cx="8266200" cy="5028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2700"/>
              <a:buFont typeface="Montserrat ExtraBold"/>
              <a:buNone/>
              <a:defRPr b="0" i="0" sz="2700" u="none" cap="none" strike="noStrike">
                <a:solidFill>
                  <a:srgbClr val="000000"/>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 name="Google Shape;12;ga669fc5ac0_0_0"/>
          <p:cNvSpPr txBox="1"/>
          <p:nvPr>
            <p:ph idx="1" type="body"/>
          </p:nvPr>
        </p:nvSpPr>
        <p:spPr>
          <a:xfrm>
            <a:off x="524869" y="1014975"/>
            <a:ext cx="8229600" cy="33189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 name="Shape 36"/>
        <p:cNvGrpSpPr/>
        <p:nvPr/>
      </p:nvGrpSpPr>
      <p:grpSpPr>
        <a:xfrm>
          <a:off x="0" y="0"/>
          <a:ext cx="0" cy="0"/>
          <a:chOff x="0" y="0"/>
          <a:chExt cx="0" cy="0"/>
        </a:xfrm>
      </p:grpSpPr>
      <p:sp>
        <p:nvSpPr>
          <p:cNvPr id="37" name="Google Shape;37;p1"/>
          <p:cNvSpPr txBox="1"/>
          <p:nvPr>
            <p:ph type="ctrTitle"/>
          </p:nvPr>
        </p:nvSpPr>
        <p:spPr>
          <a:xfrm>
            <a:off x="1541549" y="989500"/>
            <a:ext cx="60609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Introduction to CNN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be24e44f80_1_22"/>
          <p:cNvSpPr txBox="1"/>
          <p:nvPr>
            <p:ph type="title"/>
          </p:nvPr>
        </p:nvSpPr>
        <p:spPr>
          <a:xfrm>
            <a:off x="405700"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Convolution works ?</a:t>
            </a:r>
            <a:endParaRPr/>
          </a:p>
        </p:txBody>
      </p:sp>
      <p:sp>
        <p:nvSpPr>
          <p:cNvPr id="102" name="Google Shape;102;gbe24e44f80_1_22"/>
          <p:cNvSpPr txBox="1"/>
          <p:nvPr/>
        </p:nvSpPr>
        <p:spPr>
          <a:xfrm>
            <a:off x="311700" y="1268400"/>
            <a:ext cx="8479800" cy="260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latin typeface="Montserrat"/>
                <a:ea typeface="Montserrat"/>
                <a:cs typeface="Montserrat"/>
                <a:sym typeface="Montserrat"/>
              </a:rPr>
              <a:t>  3.	</a:t>
            </a:r>
            <a:r>
              <a:rPr lang="en" sz="1600">
                <a:solidFill>
                  <a:schemeClr val="dk1"/>
                </a:solidFill>
                <a:latin typeface="Montserrat"/>
                <a:ea typeface="Montserrat"/>
                <a:cs typeface="Montserrat"/>
                <a:sym typeface="Montserrat"/>
              </a:rPr>
              <a:t>R</a:t>
            </a:r>
            <a:r>
              <a:rPr lang="en" sz="1600">
                <a:solidFill>
                  <a:schemeClr val="dk1"/>
                </a:solidFill>
                <a:latin typeface="Montserrat"/>
                <a:ea typeface="Montserrat"/>
                <a:cs typeface="Montserrat"/>
                <a:sym typeface="Montserrat"/>
              </a:rPr>
              <a:t>epeat the process by moving the filter all over the image from top left to bottom right and fill up the resultant matrix which is our final feature matrix.</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600">
                <a:solidFill>
                  <a:schemeClr val="dk1"/>
                </a:solidFill>
                <a:latin typeface="Montserrat"/>
                <a:ea typeface="Montserrat"/>
                <a:cs typeface="Montserrat"/>
                <a:sym typeface="Montserrat"/>
              </a:rPr>
              <a:t>  4.    If the filter learns to identify the pattern of the object it would be able to identify that object regardless its position in the image. Hence overcomes Translation Invariance. </a:t>
            </a:r>
            <a:endParaRPr sz="1600">
              <a:solidFill>
                <a:schemeClr val="dk1"/>
              </a:solidFill>
              <a:latin typeface="Montserrat"/>
              <a:ea typeface="Montserrat"/>
              <a:cs typeface="Montserrat"/>
              <a:sym typeface="Montserrat"/>
            </a:endParaRPr>
          </a:p>
        </p:txBody>
      </p:sp>
      <p:cxnSp>
        <p:nvCxnSpPr>
          <p:cNvPr id="103" name="Google Shape;103;gbe24e44f80_1_22"/>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0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0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1000"/>
                                        <p:tgtEl>
                                          <p:spTgt spid="10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bcbeb6d109_0_28"/>
          <p:cNvSpPr txBox="1"/>
          <p:nvPr>
            <p:ph type="title"/>
          </p:nvPr>
        </p:nvSpPr>
        <p:spPr>
          <a:xfrm>
            <a:off x="387750"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for Multiple Filters</a:t>
            </a:r>
            <a:endParaRPr/>
          </a:p>
        </p:txBody>
      </p:sp>
      <p:sp>
        <p:nvSpPr>
          <p:cNvPr id="109" name="Google Shape;109;gbcbeb6d109_0_28"/>
          <p:cNvSpPr txBox="1"/>
          <p:nvPr>
            <p:ph idx="1" type="body"/>
          </p:nvPr>
        </p:nvSpPr>
        <p:spPr>
          <a:xfrm>
            <a:off x="311700" y="1074350"/>
            <a:ext cx="8672700" cy="3494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One filter when convoluted on the Image would return in one feature map. </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To extract multiple features from an image we need to use multiple filters. </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The more filters we use, the more features it generates which increases the size of the network but helps better prediction. </a:t>
            </a:r>
            <a:endParaRPr sz="1600">
              <a:solidFill>
                <a:schemeClr val="dk1"/>
              </a:solidFill>
            </a:endParaRPr>
          </a:p>
        </p:txBody>
      </p:sp>
      <p:pic>
        <p:nvPicPr>
          <p:cNvPr id="110" name="Google Shape;110;gbcbeb6d109_0_28"/>
          <p:cNvPicPr preferRelativeResize="0"/>
          <p:nvPr/>
        </p:nvPicPr>
        <p:blipFill rotWithShape="1">
          <a:blip r:embed="rId3">
            <a:alphaModFix/>
          </a:blip>
          <a:srcRect b="0" l="0" r="0" t="10682"/>
          <a:stretch/>
        </p:blipFill>
        <p:spPr>
          <a:xfrm>
            <a:off x="2767557" y="2726200"/>
            <a:ext cx="3608881" cy="1600950"/>
          </a:xfrm>
          <a:prstGeom prst="rect">
            <a:avLst/>
          </a:prstGeom>
          <a:noFill/>
          <a:ln>
            <a:noFill/>
          </a:ln>
        </p:spPr>
      </p:pic>
      <p:cxnSp>
        <p:nvCxnSpPr>
          <p:cNvPr id="111" name="Google Shape;111;gbcbeb6d109_0_28"/>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10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1000"/>
                                        <p:tgtEl>
                                          <p:spTgt spid="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1000"/>
                                        <p:tgtEl>
                                          <p:spTgt spid="1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bcbeb6d109_0_37"/>
          <p:cNvSpPr txBox="1"/>
          <p:nvPr>
            <p:ph type="title"/>
          </p:nvPr>
        </p:nvSpPr>
        <p:spPr>
          <a:xfrm>
            <a:off x="419125"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 for RGB Images </a:t>
            </a:r>
            <a:endParaRPr/>
          </a:p>
        </p:txBody>
      </p:sp>
      <p:sp>
        <p:nvSpPr>
          <p:cNvPr id="117" name="Google Shape;117;gbcbeb6d109_0_37"/>
          <p:cNvSpPr txBox="1"/>
          <p:nvPr>
            <p:ph idx="1" type="body"/>
          </p:nvPr>
        </p:nvSpPr>
        <p:spPr>
          <a:xfrm>
            <a:off x="311700" y="1152475"/>
            <a:ext cx="5369100" cy="2648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Char char="●"/>
            </a:pPr>
            <a:r>
              <a:rPr lang="en" sz="1600">
                <a:solidFill>
                  <a:schemeClr val="dk1"/>
                </a:solidFill>
              </a:rPr>
              <a:t>The Images can be 3 dimensional as well, for example a colour image which has RGB filters as 3rd dimension. </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In this case our filter should also be 3 dimensional to be able to perform an element wise product.</a:t>
            </a:r>
            <a:endParaRPr sz="1600">
              <a:solidFill>
                <a:schemeClr val="dk1"/>
              </a:solidFill>
            </a:endParaRPr>
          </a:p>
        </p:txBody>
      </p:sp>
      <p:pic>
        <p:nvPicPr>
          <p:cNvPr id="118" name="Google Shape;118;gbcbeb6d109_0_37"/>
          <p:cNvPicPr preferRelativeResize="0"/>
          <p:nvPr/>
        </p:nvPicPr>
        <p:blipFill>
          <a:blip r:embed="rId3">
            <a:alphaModFix/>
          </a:blip>
          <a:stretch>
            <a:fillRect/>
          </a:stretch>
        </p:blipFill>
        <p:spPr>
          <a:xfrm>
            <a:off x="6312113" y="1206200"/>
            <a:ext cx="2160175" cy="2060500"/>
          </a:xfrm>
          <a:prstGeom prst="rect">
            <a:avLst/>
          </a:prstGeom>
          <a:noFill/>
          <a:ln>
            <a:noFill/>
          </a:ln>
        </p:spPr>
      </p:pic>
      <p:cxnSp>
        <p:nvCxnSpPr>
          <p:cNvPr id="119" name="Google Shape;119;gbcbeb6d109_0_37"/>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1000"/>
                                        <p:tgtEl>
                                          <p:spTgt spid="1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Effect filter="fade" transition="in">
                                      <p:cBhvr>
                                        <p:cTn dur="1000"/>
                                        <p:tgtEl>
                                          <p:spTgt spid="11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bcbeb6d109_0_44"/>
          <p:cNvSpPr txBox="1"/>
          <p:nvPr>
            <p:ph type="title"/>
          </p:nvPr>
        </p:nvSpPr>
        <p:spPr>
          <a:xfrm>
            <a:off x="459425"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Filters as Weights of Network </a:t>
            </a:r>
            <a:endParaRPr/>
          </a:p>
        </p:txBody>
      </p:sp>
      <p:sp>
        <p:nvSpPr>
          <p:cNvPr id="125" name="Google Shape;125;gbcbeb6d109_0_44"/>
          <p:cNvSpPr txBox="1"/>
          <p:nvPr>
            <p:ph idx="1" type="body"/>
          </p:nvPr>
        </p:nvSpPr>
        <p:spPr>
          <a:xfrm>
            <a:off x="311700" y="878550"/>
            <a:ext cx="8520600" cy="1693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Convolution neural network solves this by considering the Filter to be a matrix of learnable weights which will be updated while backpropagation. </a:t>
            </a:r>
            <a:endParaRPr sz="1600">
              <a:solidFill>
                <a:schemeClr val="dk1"/>
              </a:solidFill>
            </a:endParaRPr>
          </a:p>
          <a:p>
            <a:pPr indent="-330200" lvl="0" marL="457200" rtl="0" algn="l">
              <a:lnSpc>
                <a:spcPct val="150000"/>
              </a:lnSpc>
              <a:spcBef>
                <a:spcPts val="0"/>
              </a:spcBef>
              <a:spcAft>
                <a:spcPts val="0"/>
              </a:spcAft>
              <a:buSzPts val="1600"/>
              <a:buAutoNum type="arabicPeriod"/>
            </a:pPr>
            <a:r>
              <a:rPr lang="en" sz="1600">
                <a:solidFill>
                  <a:schemeClr val="dk1"/>
                </a:solidFill>
              </a:rPr>
              <a:t>The Feature generated by colvoluting images and filters are passed into activation function like Relu or Leaky relu. </a:t>
            </a:r>
            <a:endParaRPr sz="1600"/>
          </a:p>
        </p:txBody>
      </p:sp>
      <p:pic>
        <p:nvPicPr>
          <p:cNvPr id="126" name="Google Shape;126;gbcbeb6d109_0_44"/>
          <p:cNvPicPr preferRelativeResize="0"/>
          <p:nvPr/>
        </p:nvPicPr>
        <p:blipFill rotWithShape="1">
          <a:blip r:embed="rId3">
            <a:alphaModFix/>
          </a:blip>
          <a:srcRect b="0" l="0" r="0" t="56747"/>
          <a:stretch/>
        </p:blipFill>
        <p:spPr>
          <a:xfrm>
            <a:off x="1600200" y="2571750"/>
            <a:ext cx="5943600" cy="1693250"/>
          </a:xfrm>
          <a:prstGeom prst="rect">
            <a:avLst/>
          </a:prstGeom>
          <a:noFill/>
          <a:ln>
            <a:noFill/>
          </a:ln>
        </p:spPr>
      </p:pic>
      <p:cxnSp>
        <p:nvCxnSpPr>
          <p:cNvPr id="127" name="Google Shape;127;gbcbeb6d109_0_44"/>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Effect filter="fade" transition="in">
                                      <p:cBhvr>
                                        <p:cTn dur="1000"/>
                                        <p:tgtEl>
                                          <p:spTgt spid="1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animEffect filter="fade" transition="in">
                                      <p:cBhvr>
                                        <p:cTn dur="1000"/>
                                        <p:tgtEl>
                                          <p:spTgt spid="12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b611092566_0_5"/>
          <p:cNvSpPr txBox="1"/>
          <p:nvPr>
            <p:ph type="ctrTitle"/>
          </p:nvPr>
        </p:nvSpPr>
        <p:spPr>
          <a:xfrm>
            <a:off x="405700" y="1450375"/>
            <a:ext cx="8520600" cy="123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Padding and Pooling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b611092566_0_55"/>
          <p:cNvSpPr txBox="1"/>
          <p:nvPr>
            <p:ph type="title"/>
          </p:nvPr>
        </p:nvSpPr>
        <p:spPr>
          <a:xfrm>
            <a:off x="378850" y="273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Issue with Convolution Operation</a:t>
            </a:r>
            <a:endParaRPr/>
          </a:p>
        </p:txBody>
      </p:sp>
      <p:sp>
        <p:nvSpPr>
          <p:cNvPr id="138" name="Google Shape;138;gb611092566_0_55"/>
          <p:cNvSpPr txBox="1"/>
          <p:nvPr>
            <p:ph idx="1" type="body"/>
          </p:nvPr>
        </p:nvSpPr>
        <p:spPr>
          <a:xfrm>
            <a:off x="257975" y="1131300"/>
            <a:ext cx="5011200" cy="2880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292929"/>
              </a:buClr>
              <a:buSzPts val="1600"/>
              <a:buChar char="●"/>
            </a:pPr>
            <a:r>
              <a:rPr lang="en" sz="1600">
                <a:solidFill>
                  <a:schemeClr val="dk1"/>
                </a:solidFill>
              </a:rPr>
              <a:t>While traversing the learnable filter over image, the filter spends less time learning features in corners of image compared to center. </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Filter might not detect the important features present in corners of the image. </a:t>
            </a:r>
            <a:endParaRPr sz="1600">
              <a:solidFill>
                <a:schemeClr val="dk1"/>
              </a:solidFill>
            </a:endParaRPr>
          </a:p>
          <a:p>
            <a:pPr indent="457200" lvl="0" marL="0" rtl="0" algn="l">
              <a:lnSpc>
                <a:spcPct val="150000"/>
              </a:lnSpc>
              <a:spcBef>
                <a:spcPts val="0"/>
              </a:spcBef>
              <a:spcAft>
                <a:spcPts val="0"/>
              </a:spcAft>
              <a:buNone/>
            </a:pPr>
            <a:r>
              <a:rPr b="1" lang="en" sz="1600">
                <a:solidFill>
                  <a:schemeClr val="dk1"/>
                </a:solidFill>
              </a:rPr>
              <a:t>Padding </a:t>
            </a:r>
            <a:r>
              <a:rPr lang="en" sz="1600">
                <a:solidFill>
                  <a:schemeClr val="dk1"/>
                </a:solidFill>
              </a:rPr>
              <a:t>Helps us solve this issue.</a:t>
            </a:r>
            <a:endParaRPr sz="1600">
              <a:solidFill>
                <a:schemeClr val="dk1"/>
              </a:solidFill>
            </a:endParaRPr>
          </a:p>
        </p:txBody>
      </p:sp>
      <p:pic>
        <p:nvPicPr>
          <p:cNvPr id="139" name="Google Shape;139;gb611092566_0_55"/>
          <p:cNvPicPr preferRelativeResize="0"/>
          <p:nvPr/>
        </p:nvPicPr>
        <p:blipFill>
          <a:blip r:embed="rId3">
            <a:alphaModFix/>
          </a:blip>
          <a:stretch>
            <a:fillRect/>
          </a:stretch>
        </p:blipFill>
        <p:spPr>
          <a:xfrm>
            <a:off x="5269175" y="1607550"/>
            <a:ext cx="3711451" cy="1480619"/>
          </a:xfrm>
          <a:prstGeom prst="rect">
            <a:avLst/>
          </a:prstGeom>
          <a:noFill/>
          <a:ln>
            <a:noFill/>
          </a:ln>
        </p:spPr>
      </p:pic>
      <p:cxnSp>
        <p:nvCxnSpPr>
          <p:cNvPr id="140" name="Google Shape;140;gb611092566_0_55"/>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animEffect filter="fade" transition="in">
                                      <p:cBhvr>
                                        <p:cTn dur="1000"/>
                                        <p:tgtEl>
                                          <p:spTgt spid="1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animEffect filter="fade" transition="in">
                                      <p:cBhvr>
                                        <p:cTn dur="1000"/>
                                        <p:tgtEl>
                                          <p:spTgt spid="1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animEffect filter="fade" transition="in">
                                      <p:cBhvr>
                                        <p:cTn dur="1000"/>
                                        <p:tgtEl>
                                          <p:spTgt spid="13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bcbeb6d109_0_71"/>
          <p:cNvSpPr txBox="1"/>
          <p:nvPr>
            <p:ph type="title"/>
          </p:nvPr>
        </p:nvSpPr>
        <p:spPr>
          <a:xfrm>
            <a:off x="460750"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Padding</a:t>
            </a:r>
            <a:endParaRPr/>
          </a:p>
        </p:txBody>
      </p:sp>
      <p:sp>
        <p:nvSpPr>
          <p:cNvPr id="146" name="Google Shape;146;gbcbeb6d109_0_71"/>
          <p:cNvSpPr txBox="1"/>
          <p:nvPr>
            <p:ph idx="1" type="body"/>
          </p:nvPr>
        </p:nvSpPr>
        <p:spPr>
          <a:xfrm>
            <a:off x="311700" y="1152475"/>
            <a:ext cx="5865900" cy="2822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A</a:t>
            </a:r>
            <a:r>
              <a:rPr lang="en" sz="1600">
                <a:solidFill>
                  <a:schemeClr val="dk1"/>
                </a:solidFill>
              </a:rPr>
              <a:t>dds an extra frame of zeros to the image to allow for more space for the kernel to cover, Adding padding to an image processed by a CNN allows for more accurate analysis of images.</a:t>
            </a:r>
            <a:endParaRPr sz="1600">
              <a:solidFill>
                <a:schemeClr val="dk1"/>
              </a:solidFill>
            </a:endParaRPr>
          </a:p>
          <a:p>
            <a:pPr indent="0" lvl="0" marL="0" rtl="0" algn="l">
              <a:lnSpc>
                <a:spcPct val="150000"/>
              </a:lnSpc>
              <a:spcBef>
                <a:spcPts val="0"/>
              </a:spcBef>
              <a:spcAft>
                <a:spcPts val="0"/>
              </a:spcAft>
              <a:buNone/>
            </a:pPr>
            <a:r>
              <a:t/>
            </a:r>
            <a:endParaRPr sz="500">
              <a:solidFill>
                <a:schemeClr val="dk1"/>
              </a:solidFill>
            </a:endParaRPr>
          </a:p>
          <a:p>
            <a:pPr indent="-330200" lvl="0" marL="457200" rtl="0" algn="l">
              <a:lnSpc>
                <a:spcPct val="150000"/>
              </a:lnSpc>
              <a:spcBef>
                <a:spcPts val="0"/>
              </a:spcBef>
              <a:spcAft>
                <a:spcPts val="0"/>
              </a:spcAft>
              <a:buSzPts val="1600"/>
              <a:buAutoNum type="arabicPeriod"/>
            </a:pPr>
            <a:r>
              <a:rPr lang="en" sz="1600">
                <a:solidFill>
                  <a:schemeClr val="dk1"/>
                </a:solidFill>
              </a:rPr>
              <a:t>As Convolution operation decreases the size of </a:t>
            </a:r>
            <a:endParaRPr sz="1600">
              <a:solidFill>
                <a:schemeClr val="dk1"/>
              </a:solidFill>
            </a:endParaRPr>
          </a:p>
          <a:p>
            <a:pPr indent="0" lvl="0" marL="457200" rtl="0" algn="l">
              <a:lnSpc>
                <a:spcPct val="150000"/>
              </a:lnSpc>
              <a:spcBef>
                <a:spcPts val="0"/>
              </a:spcBef>
              <a:spcAft>
                <a:spcPts val="0"/>
              </a:spcAft>
              <a:buNone/>
            </a:pPr>
            <a:r>
              <a:rPr lang="en" sz="1600">
                <a:solidFill>
                  <a:schemeClr val="dk1"/>
                </a:solidFill>
              </a:rPr>
              <a:t>o</a:t>
            </a:r>
            <a:r>
              <a:rPr lang="en" sz="1600">
                <a:solidFill>
                  <a:schemeClr val="dk1"/>
                </a:solidFill>
              </a:rPr>
              <a:t>utput feature map compared to input, Padding</a:t>
            </a:r>
            <a:r>
              <a:rPr lang="en" sz="1600">
                <a:solidFill>
                  <a:schemeClr val="dk1"/>
                </a:solidFill>
              </a:rPr>
              <a:t> </a:t>
            </a:r>
            <a:endParaRPr sz="1600">
              <a:solidFill>
                <a:schemeClr val="dk1"/>
              </a:solidFill>
            </a:endParaRPr>
          </a:p>
          <a:p>
            <a:pPr indent="0" lvl="0" marL="457200" rtl="0" algn="l">
              <a:lnSpc>
                <a:spcPct val="150000"/>
              </a:lnSpc>
              <a:spcBef>
                <a:spcPts val="0"/>
              </a:spcBef>
              <a:spcAft>
                <a:spcPts val="0"/>
              </a:spcAft>
              <a:buNone/>
            </a:pPr>
            <a:r>
              <a:rPr lang="en" sz="1600">
                <a:solidFill>
                  <a:schemeClr val="dk1"/>
                </a:solidFill>
              </a:rPr>
              <a:t>here h</a:t>
            </a:r>
            <a:r>
              <a:rPr lang="en" sz="1600">
                <a:solidFill>
                  <a:schemeClr val="dk1"/>
                </a:solidFill>
              </a:rPr>
              <a:t>elps in enlarging the output feature map</a:t>
            </a:r>
            <a:endParaRPr sz="1600"/>
          </a:p>
        </p:txBody>
      </p:sp>
      <p:pic>
        <p:nvPicPr>
          <p:cNvPr id="147" name="Google Shape;147;gbcbeb6d109_0_71"/>
          <p:cNvPicPr preferRelativeResize="0"/>
          <p:nvPr/>
        </p:nvPicPr>
        <p:blipFill>
          <a:blip r:embed="rId3">
            <a:alphaModFix/>
          </a:blip>
          <a:stretch>
            <a:fillRect/>
          </a:stretch>
        </p:blipFill>
        <p:spPr>
          <a:xfrm>
            <a:off x="6071350" y="1152475"/>
            <a:ext cx="2910000" cy="2305925"/>
          </a:xfrm>
          <a:prstGeom prst="rect">
            <a:avLst/>
          </a:prstGeom>
          <a:noFill/>
          <a:ln>
            <a:noFill/>
          </a:ln>
        </p:spPr>
      </p:pic>
      <p:cxnSp>
        <p:nvCxnSpPr>
          <p:cNvPr id="148" name="Google Shape;148;gbcbeb6d109_0_71"/>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1000"/>
                                        <p:tgtEl>
                                          <p:spTgt spid="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1000"/>
                                        <p:tgtEl>
                                          <p:spTgt spid="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Effect filter="fade" transition="in">
                                      <p:cBhvr>
                                        <p:cTn dur="1000"/>
                                        <p:tgtEl>
                                          <p:spTgt spid="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animEffect filter="fade" transition="in">
                                      <p:cBhvr>
                                        <p:cTn dur="1000"/>
                                        <p:tgtEl>
                                          <p:spTgt spid="1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4" st="4"/>
                                            </p:txEl>
                                          </p:spTgt>
                                        </p:tgtEl>
                                        <p:attrNameLst>
                                          <p:attrName>style.visibility</p:attrName>
                                        </p:attrNameLst>
                                      </p:cBhvr>
                                      <p:to>
                                        <p:strVal val="visible"/>
                                      </p:to>
                                    </p:set>
                                    <p:animEffect filter="fade" transition="in">
                                      <p:cBhvr>
                                        <p:cTn dur="1000"/>
                                        <p:tgtEl>
                                          <p:spTgt spid="14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bcbeb6d109_0_82"/>
          <p:cNvSpPr txBox="1"/>
          <p:nvPr>
            <p:ph type="title"/>
          </p:nvPr>
        </p:nvSpPr>
        <p:spPr>
          <a:xfrm>
            <a:off x="459425"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a:t>
            </a:r>
            <a:endParaRPr/>
          </a:p>
        </p:txBody>
      </p:sp>
      <p:sp>
        <p:nvSpPr>
          <p:cNvPr id="154" name="Google Shape;154;gbcbeb6d109_0_82"/>
          <p:cNvSpPr txBox="1"/>
          <p:nvPr>
            <p:ph idx="1" type="body"/>
          </p:nvPr>
        </p:nvSpPr>
        <p:spPr>
          <a:xfrm>
            <a:off x="311700" y="1152475"/>
            <a:ext cx="4845300" cy="3416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Approach to down sampling feature maps by summarizing the presence of features in patches of the feature map.</a:t>
            </a:r>
            <a:r>
              <a:rPr lang="en" sz="1600">
                <a:solidFill>
                  <a:schemeClr val="dk1"/>
                </a:solidFill>
              </a:rPr>
              <a:t> </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Using pooling, selects the best feature and pass it forward leaving behind the rest signals in the surrounding region. </a:t>
            </a:r>
            <a:endParaRPr sz="1600"/>
          </a:p>
        </p:txBody>
      </p:sp>
      <p:pic>
        <p:nvPicPr>
          <p:cNvPr id="155" name="Google Shape;155;gbcbeb6d109_0_82"/>
          <p:cNvPicPr preferRelativeResize="0"/>
          <p:nvPr/>
        </p:nvPicPr>
        <p:blipFill rotWithShape="1">
          <a:blip r:embed="rId3">
            <a:alphaModFix/>
          </a:blip>
          <a:srcRect b="0" l="0" r="9247" t="0"/>
          <a:stretch/>
        </p:blipFill>
        <p:spPr>
          <a:xfrm>
            <a:off x="5400625" y="1461350"/>
            <a:ext cx="3431674" cy="1788575"/>
          </a:xfrm>
          <a:prstGeom prst="rect">
            <a:avLst/>
          </a:prstGeom>
          <a:noFill/>
          <a:ln>
            <a:noFill/>
          </a:ln>
        </p:spPr>
      </p:pic>
      <p:cxnSp>
        <p:nvCxnSpPr>
          <p:cNvPr id="156" name="Google Shape;156;gbcbeb6d109_0_82"/>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1000"/>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1000"/>
                                        <p:tgtEl>
                                          <p:spTgt spid="15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bcbeb6d109_0_87"/>
          <p:cNvSpPr txBox="1"/>
          <p:nvPr>
            <p:ph type="title"/>
          </p:nvPr>
        </p:nvSpPr>
        <p:spPr>
          <a:xfrm>
            <a:off x="460700" y="270975"/>
            <a:ext cx="8520600" cy="5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a:t>
            </a:r>
            <a:endParaRPr/>
          </a:p>
        </p:txBody>
      </p:sp>
      <p:sp>
        <p:nvSpPr>
          <p:cNvPr id="162" name="Google Shape;162;gbcbeb6d109_0_87"/>
          <p:cNvSpPr txBox="1"/>
          <p:nvPr>
            <p:ph idx="1" type="body"/>
          </p:nvPr>
        </p:nvSpPr>
        <p:spPr>
          <a:xfrm>
            <a:off x="311700" y="991325"/>
            <a:ext cx="6107700" cy="3416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Max pooling selects the highest signal in the feature map.</a:t>
            </a:r>
            <a:endParaRPr sz="1600">
              <a:solidFill>
                <a:schemeClr val="dk1"/>
              </a:solidFill>
            </a:endParaRPr>
          </a:p>
          <a:p>
            <a:pPr indent="-330200" lvl="0" marL="457200" rtl="0" algn="l">
              <a:lnSpc>
                <a:spcPct val="150000"/>
              </a:lnSpc>
              <a:spcBef>
                <a:spcPts val="0"/>
              </a:spcBef>
              <a:spcAft>
                <a:spcPts val="0"/>
              </a:spcAft>
              <a:buSzPts val="1600"/>
              <a:buAutoNum type="arabicPeriod"/>
            </a:pPr>
            <a:r>
              <a:rPr lang="en" sz="1600">
                <a:solidFill>
                  <a:schemeClr val="dk1"/>
                </a:solidFill>
              </a:rPr>
              <a:t>Average pooling takes the mean of all signals in the feature map. </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“Max” Pooling is used in  “Image Classification” problem</a:t>
            </a:r>
            <a:r>
              <a:rPr lang="en" sz="1600">
                <a:solidFill>
                  <a:schemeClr val="dk1"/>
                </a:solidFill>
              </a:rPr>
              <a:t> s</a:t>
            </a:r>
            <a:r>
              <a:rPr lang="en" sz="1600">
                <a:solidFill>
                  <a:schemeClr val="dk1"/>
                </a:solidFill>
              </a:rPr>
              <a:t>tatements.</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“Average” Pooling is used in problem</a:t>
            </a:r>
            <a:r>
              <a:rPr lang="en" sz="1600">
                <a:solidFill>
                  <a:schemeClr val="dk1"/>
                </a:solidFill>
              </a:rPr>
              <a:t> </a:t>
            </a:r>
            <a:r>
              <a:rPr lang="en" sz="1600">
                <a:solidFill>
                  <a:schemeClr val="dk1"/>
                </a:solidFill>
              </a:rPr>
              <a:t>statements</a:t>
            </a:r>
            <a:endParaRPr sz="1600">
              <a:solidFill>
                <a:schemeClr val="dk1"/>
              </a:solidFill>
            </a:endParaRPr>
          </a:p>
          <a:p>
            <a:pPr indent="0" lvl="0" marL="457200" rtl="0" algn="l">
              <a:lnSpc>
                <a:spcPct val="150000"/>
              </a:lnSpc>
              <a:spcBef>
                <a:spcPts val="0"/>
              </a:spcBef>
              <a:spcAft>
                <a:spcPts val="0"/>
              </a:spcAft>
              <a:buNone/>
            </a:pPr>
            <a:r>
              <a:rPr lang="en" sz="1600">
                <a:solidFill>
                  <a:schemeClr val="dk1"/>
                </a:solidFill>
              </a:rPr>
              <a:t>like “Image reconstruction” or “Segmentation”.</a:t>
            </a:r>
            <a:endParaRPr sz="1600"/>
          </a:p>
        </p:txBody>
      </p:sp>
      <p:pic>
        <p:nvPicPr>
          <p:cNvPr id="163" name="Google Shape;163;gbcbeb6d109_0_87"/>
          <p:cNvPicPr preferRelativeResize="0"/>
          <p:nvPr/>
        </p:nvPicPr>
        <p:blipFill>
          <a:blip r:embed="rId3">
            <a:alphaModFix/>
          </a:blip>
          <a:stretch>
            <a:fillRect/>
          </a:stretch>
        </p:blipFill>
        <p:spPr>
          <a:xfrm>
            <a:off x="6271500" y="1399946"/>
            <a:ext cx="2763525" cy="2035554"/>
          </a:xfrm>
          <a:prstGeom prst="rect">
            <a:avLst/>
          </a:prstGeom>
          <a:noFill/>
          <a:ln>
            <a:noFill/>
          </a:ln>
        </p:spPr>
      </p:pic>
      <p:cxnSp>
        <p:nvCxnSpPr>
          <p:cNvPr id="164" name="Google Shape;164;gbcbeb6d109_0_87"/>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10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10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1000"/>
                                        <p:tgtEl>
                                          <p:spTgt spid="1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animEffect filter="fade" transition="in">
                                      <p:cBhvr>
                                        <p:cTn dur="1000"/>
                                        <p:tgtEl>
                                          <p:spTgt spid="1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animEffect filter="fade" transition="in">
                                      <p:cBhvr>
                                        <p:cTn dur="1000"/>
                                        <p:tgtEl>
                                          <p:spTgt spid="16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bcbeb6d109_0_1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Augmentation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gb611092566_0_70"/>
          <p:cNvSpPr txBox="1"/>
          <p:nvPr>
            <p:ph type="title"/>
          </p:nvPr>
        </p:nvSpPr>
        <p:spPr>
          <a:xfrm>
            <a:off x="446000" y="367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Convolutional Neural Network</a:t>
            </a:r>
            <a:endParaRPr/>
          </a:p>
        </p:txBody>
      </p:sp>
      <p:sp>
        <p:nvSpPr>
          <p:cNvPr id="43" name="Google Shape;43;gb611092566_0_70"/>
          <p:cNvSpPr txBox="1"/>
          <p:nvPr>
            <p:ph idx="1" type="body"/>
          </p:nvPr>
        </p:nvSpPr>
        <p:spPr>
          <a:xfrm>
            <a:off x="231125" y="1087200"/>
            <a:ext cx="6008100" cy="29691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solidFill>
                  <a:srgbClr val="292929"/>
                </a:solidFill>
                <a:highlight>
                  <a:srgbClr val="FFFFFF"/>
                </a:highlight>
              </a:rPr>
              <a:t>It is a Deep Learning algorithm which can take input as an image and assigns learnable weights and biases to various objects in the image to differentiate one from the other.</a:t>
            </a:r>
            <a:endParaRPr sz="1600">
              <a:solidFill>
                <a:srgbClr val="292929"/>
              </a:solidFill>
              <a:highlight>
                <a:srgbClr val="FFFFFF"/>
              </a:highlight>
            </a:endParaRPr>
          </a:p>
          <a:p>
            <a:pPr indent="-330200" lvl="1" marL="914400" rtl="0" algn="l">
              <a:lnSpc>
                <a:spcPct val="150000"/>
              </a:lnSpc>
              <a:spcBef>
                <a:spcPts val="0"/>
              </a:spcBef>
              <a:spcAft>
                <a:spcPts val="0"/>
              </a:spcAft>
              <a:buSzPts val="1600"/>
              <a:buChar char="○"/>
            </a:pPr>
            <a:r>
              <a:rPr lang="en" sz="1600">
                <a:solidFill>
                  <a:srgbClr val="292929"/>
                </a:solidFill>
                <a:highlight>
                  <a:srgbClr val="FFFFFF"/>
                </a:highlight>
              </a:rPr>
              <a:t>It is a neural network that suits for image classification and object detection problem statements.</a:t>
            </a:r>
            <a:endParaRPr sz="1600">
              <a:solidFill>
                <a:schemeClr val="dk1"/>
              </a:solidFill>
            </a:endParaRPr>
          </a:p>
          <a:p>
            <a:pPr indent="457200" lvl="0" marL="0" rtl="0" algn="l">
              <a:lnSpc>
                <a:spcPct val="150000"/>
              </a:lnSpc>
              <a:spcBef>
                <a:spcPts val="0"/>
              </a:spcBef>
              <a:spcAft>
                <a:spcPts val="0"/>
              </a:spcAft>
              <a:buClr>
                <a:schemeClr val="dk1"/>
              </a:buClr>
              <a:buSzPts val="1100"/>
              <a:buFont typeface="Arial"/>
              <a:buNone/>
            </a:pPr>
            <a:r>
              <a:rPr lang="en" sz="1600">
                <a:solidFill>
                  <a:schemeClr val="dk1"/>
                </a:solidFill>
              </a:rPr>
              <a:t>Can’t we use simple neural networks on Images</a:t>
            </a:r>
            <a:r>
              <a:rPr lang="en" sz="1600">
                <a:solidFill>
                  <a:schemeClr val="dk1"/>
                </a:solidFill>
              </a:rPr>
              <a:t> </a:t>
            </a:r>
            <a:r>
              <a:rPr lang="en" sz="1600">
                <a:solidFill>
                  <a:schemeClr val="dk1"/>
                </a:solidFill>
              </a:rPr>
              <a:t>?</a:t>
            </a:r>
            <a:endParaRPr sz="1600">
              <a:solidFill>
                <a:srgbClr val="292929"/>
              </a:solidFill>
              <a:highlight>
                <a:srgbClr val="FFFFFF"/>
              </a:highlight>
            </a:endParaRPr>
          </a:p>
        </p:txBody>
      </p:sp>
      <p:pic>
        <p:nvPicPr>
          <p:cNvPr id="44" name="Google Shape;44;gb611092566_0_70"/>
          <p:cNvPicPr preferRelativeResize="0"/>
          <p:nvPr/>
        </p:nvPicPr>
        <p:blipFill>
          <a:blip r:embed="rId3">
            <a:alphaModFix/>
          </a:blip>
          <a:stretch>
            <a:fillRect/>
          </a:stretch>
        </p:blipFill>
        <p:spPr>
          <a:xfrm>
            <a:off x="6239225" y="1438725"/>
            <a:ext cx="2671801" cy="1880100"/>
          </a:xfrm>
          <a:prstGeom prst="rect">
            <a:avLst/>
          </a:prstGeom>
          <a:noFill/>
          <a:ln>
            <a:noFill/>
          </a:ln>
        </p:spPr>
      </p:pic>
      <p:cxnSp>
        <p:nvCxnSpPr>
          <p:cNvPr id="45" name="Google Shape;45;gb611092566_0_70"/>
          <p:cNvCxnSpPr/>
          <p:nvPr/>
        </p:nvCxnSpPr>
        <p:spPr>
          <a:xfrm>
            <a:off x="322300" y="250675"/>
            <a:ext cx="0" cy="8058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
                                            <p:txEl>
                                              <p:pRg end="0" st="0"/>
                                            </p:txEl>
                                          </p:spTgt>
                                        </p:tgtEl>
                                        <p:attrNameLst>
                                          <p:attrName>style.visibility</p:attrName>
                                        </p:attrNameLst>
                                      </p:cBhvr>
                                      <p:to>
                                        <p:strVal val="visible"/>
                                      </p:to>
                                    </p:set>
                                    <p:animEffect filter="fade" transition="in">
                                      <p:cBhvr>
                                        <p:cTn dur="1000"/>
                                        <p:tgtEl>
                                          <p:spTgt spid="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
                                            <p:txEl>
                                              <p:pRg end="1" st="1"/>
                                            </p:txEl>
                                          </p:spTgt>
                                        </p:tgtEl>
                                        <p:attrNameLst>
                                          <p:attrName>style.visibility</p:attrName>
                                        </p:attrNameLst>
                                      </p:cBhvr>
                                      <p:to>
                                        <p:strVal val="visible"/>
                                      </p:to>
                                    </p:set>
                                    <p:animEffect filter="fade" transition="in">
                                      <p:cBhvr>
                                        <p:cTn dur="1000"/>
                                        <p:tgtEl>
                                          <p:spTgt spid="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
                                            <p:txEl>
                                              <p:pRg end="2" st="2"/>
                                            </p:txEl>
                                          </p:spTgt>
                                        </p:tgtEl>
                                        <p:attrNameLst>
                                          <p:attrName>style.visibility</p:attrName>
                                        </p:attrNameLst>
                                      </p:cBhvr>
                                      <p:to>
                                        <p:strVal val="visible"/>
                                      </p:to>
                                    </p:set>
                                    <p:animEffect filter="fade" transition="in">
                                      <p:cBhvr>
                                        <p:cTn dur="1000"/>
                                        <p:tgtEl>
                                          <p:spTgt spid="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bcbeb6d109_0_97"/>
          <p:cNvSpPr txBox="1"/>
          <p:nvPr>
            <p:ph type="title"/>
          </p:nvPr>
        </p:nvSpPr>
        <p:spPr>
          <a:xfrm>
            <a:off x="395100"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For Data Augmentation</a:t>
            </a:r>
            <a:endParaRPr/>
          </a:p>
        </p:txBody>
      </p:sp>
      <p:sp>
        <p:nvSpPr>
          <p:cNvPr id="175" name="Google Shape;175;gbcbeb6d109_0_97"/>
          <p:cNvSpPr txBox="1"/>
          <p:nvPr>
            <p:ph idx="1" type="body"/>
          </p:nvPr>
        </p:nvSpPr>
        <p:spPr>
          <a:xfrm>
            <a:off x="311700" y="1152475"/>
            <a:ext cx="5852400" cy="3416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Even after using a proper architecture and methods to train the models we do not get satisfactory results. This is a case where problem lies in the data used to train the network. </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Having a large dataset is crucial for the performance of the deep learning model. </a:t>
            </a:r>
            <a:endParaRPr sz="1600">
              <a:solidFill>
                <a:schemeClr val="dk1"/>
              </a:solidFill>
            </a:endParaRPr>
          </a:p>
          <a:p>
            <a:pPr indent="0" lvl="0" marL="457200" rtl="0" algn="l">
              <a:lnSpc>
                <a:spcPct val="150000"/>
              </a:lnSpc>
              <a:spcBef>
                <a:spcPts val="0"/>
              </a:spcBef>
              <a:spcAft>
                <a:spcPts val="0"/>
              </a:spcAft>
              <a:buNone/>
            </a:pPr>
            <a:r>
              <a:rPr lang="en" sz="1600">
                <a:solidFill>
                  <a:schemeClr val="dk1"/>
                </a:solidFill>
              </a:rPr>
              <a:t>However, it may lack the quantity and diversity of data.</a:t>
            </a:r>
            <a:r>
              <a:rPr lang="en" sz="1600">
                <a:solidFill>
                  <a:schemeClr val="dk1"/>
                </a:solidFill>
              </a:rPr>
              <a:t> </a:t>
            </a:r>
            <a:endParaRPr sz="1600">
              <a:solidFill>
                <a:schemeClr val="dk1"/>
              </a:solidFill>
            </a:endParaRPr>
          </a:p>
          <a:p>
            <a:pPr indent="0" lvl="0" marL="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t/>
            </a:r>
            <a:endParaRPr sz="1600"/>
          </a:p>
        </p:txBody>
      </p:sp>
      <p:pic>
        <p:nvPicPr>
          <p:cNvPr id="176" name="Google Shape;176;gbcbeb6d109_0_97"/>
          <p:cNvPicPr preferRelativeResize="0"/>
          <p:nvPr/>
        </p:nvPicPr>
        <p:blipFill>
          <a:blip r:embed="rId3">
            <a:alphaModFix/>
          </a:blip>
          <a:stretch>
            <a:fillRect/>
          </a:stretch>
        </p:blipFill>
        <p:spPr>
          <a:xfrm>
            <a:off x="6237000" y="1564525"/>
            <a:ext cx="2678700" cy="1483975"/>
          </a:xfrm>
          <a:prstGeom prst="rect">
            <a:avLst/>
          </a:prstGeom>
          <a:noFill/>
          <a:ln>
            <a:noFill/>
          </a:ln>
        </p:spPr>
      </p:pic>
      <p:cxnSp>
        <p:nvCxnSpPr>
          <p:cNvPr id="177" name="Google Shape;177;gbcbeb6d109_0_97"/>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animEffect filter="fade" transition="in">
                                      <p:cBhvr>
                                        <p:cTn dur="1000"/>
                                        <p:tgtEl>
                                          <p:spTgt spid="1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animEffect filter="fade" transition="in">
                                      <p:cBhvr>
                                        <p:cTn dur="1000"/>
                                        <p:tgtEl>
                                          <p:spTgt spid="1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animEffect filter="fade" transition="in">
                                      <p:cBhvr>
                                        <p:cTn dur="1000"/>
                                        <p:tgtEl>
                                          <p:spTgt spid="1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3" st="3"/>
                                            </p:txEl>
                                          </p:spTgt>
                                        </p:tgtEl>
                                        <p:attrNameLst>
                                          <p:attrName>style.visibility</p:attrName>
                                        </p:attrNameLst>
                                      </p:cBhvr>
                                      <p:to>
                                        <p:strVal val="visible"/>
                                      </p:to>
                                    </p:set>
                                    <p:animEffect filter="fade" transition="in">
                                      <p:cBhvr>
                                        <p:cTn dur="1000"/>
                                        <p:tgtEl>
                                          <p:spTgt spid="1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4" st="4"/>
                                            </p:txEl>
                                          </p:spTgt>
                                        </p:tgtEl>
                                        <p:attrNameLst>
                                          <p:attrName>style.visibility</p:attrName>
                                        </p:attrNameLst>
                                      </p:cBhvr>
                                      <p:to>
                                        <p:strVal val="visible"/>
                                      </p:to>
                                    </p:set>
                                    <p:animEffect filter="fade" transition="in">
                                      <p:cBhvr>
                                        <p:cTn dur="1000"/>
                                        <p:tgtEl>
                                          <p:spTgt spid="1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5" st="5"/>
                                            </p:txEl>
                                          </p:spTgt>
                                        </p:tgtEl>
                                        <p:attrNameLst>
                                          <p:attrName>style.visibility</p:attrName>
                                        </p:attrNameLst>
                                      </p:cBhvr>
                                      <p:to>
                                        <p:strVal val="visible"/>
                                      </p:to>
                                    </p:set>
                                    <p:animEffect filter="fade" transition="in">
                                      <p:cBhvr>
                                        <p:cTn dur="1000"/>
                                        <p:tgtEl>
                                          <p:spTgt spid="17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bcbeb6d109_0_102"/>
          <p:cNvSpPr txBox="1"/>
          <p:nvPr>
            <p:ph type="title"/>
          </p:nvPr>
        </p:nvSpPr>
        <p:spPr>
          <a:xfrm>
            <a:off x="394500"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183" name="Google Shape;183;gbcbeb6d109_0_102"/>
          <p:cNvSpPr txBox="1"/>
          <p:nvPr>
            <p:ph idx="1" type="body"/>
          </p:nvPr>
        </p:nvSpPr>
        <p:spPr>
          <a:xfrm>
            <a:off x="311700" y="1152475"/>
            <a:ext cx="86862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dk1"/>
                </a:solidFill>
              </a:rPr>
              <a:t>Data augmentation is a strategy that enables practitioners to significantly increase the diversity of data available for training models, without actually collecting new data.</a:t>
            </a:r>
            <a:r>
              <a:rPr lang="en" sz="1600">
                <a:solidFill>
                  <a:schemeClr val="dk1"/>
                </a:solidFill>
              </a:rPr>
              <a:t> </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600">
              <a:solidFill>
                <a:schemeClr val="dk1"/>
              </a:solidFill>
            </a:endParaRPr>
          </a:p>
        </p:txBody>
      </p:sp>
      <p:pic>
        <p:nvPicPr>
          <p:cNvPr id="184" name="Google Shape;184;gbcbeb6d109_0_102"/>
          <p:cNvPicPr preferRelativeResize="0"/>
          <p:nvPr/>
        </p:nvPicPr>
        <p:blipFill rotWithShape="1">
          <a:blip r:embed="rId3">
            <a:alphaModFix/>
          </a:blip>
          <a:srcRect b="14383" l="0" r="0" t="0"/>
          <a:stretch/>
        </p:blipFill>
        <p:spPr>
          <a:xfrm>
            <a:off x="1765050" y="2059100"/>
            <a:ext cx="6064349" cy="2203775"/>
          </a:xfrm>
          <a:prstGeom prst="rect">
            <a:avLst/>
          </a:prstGeom>
          <a:noFill/>
          <a:ln>
            <a:noFill/>
          </a:ln>
        </p:spPr>
      </p:pic>
      <p:cxnSp>
        <p:nvCxnSpPr>
          <p:cNvPr id="185" name="Google Shape;185;gbcbeb6d109_0_102"/>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Effect filter="fade" transition="in">
                                      <p:cBhvr>
                                        <p:cTn dur="1000"/>
                                        <p:tgtEl>
                                          <p:spTgt spid="1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Effect filter="fade" transition="in">
                                      <p:cBhvr>
                                        <p:cTn dur="1000"/>
                                        <p:tgtEl>
                                          <p:spTgt spid="1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animEffect filter="fade" transition="in">
                                      <p:cBhvr>
                                        <p:cTn dur="1000"/>
                                        <p:tgtEl>
                                          <p:spTgt spid="18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bcbeb6d109_0_107"/>
          <p:cNvSpPr txBox="1"/>
          <p:nvPr>
            <p:ph type="title"/>
          </p:nvPr>
        </p:nvSpPr>
        <p:spPr>
          <a:xfrm>
            <a:off x="459425"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Flip</a:t>
            </a:r>
            <a:endParaRPr/>
          </a:p>
          <a:p>
            <a:pPr indent="0" lvl="0" marL="0" rtl="0" algn="l">
              <a:spcBef>
                <a:spcPts val="0"/>
              </a:spcBef>
              <a:spcAft>
                <a:spcPts val="0"/>
              </a:spcAft>
              <a:buNone/>
            </a:pPr>
            <a:r>
              <a:t/>
            </a:r>
            <a:endParaRPr/>
          </a:p>
        </p:txBody>
      </p:sp>
      <p:pic>
        <p:nvPicPr>
          <p:cNvPr id="191" name="Google Shape;191;gbcbeb6d109_0_107"/>
          <p:cNvPicPr preferRelativeResize="0"/>
          <p:nvPr/>
        </p:nvPicPr>
        <p:blipFill>
          <a:blip r:embed="rId3">
            <a:alphaModFix/>
          </a:blip>
          <a:stretch>
            <a:fillRect/>
          </a:stretch>
        </p:blipFill>
        <p:spPr>
          <a:xfrm>
            <a:off x="1165000" y="1697025"/>
            <a:ext cx="6814000" cy="2227650"/>
          </a:xfrm>
          <a:prstGeom prst="rect">
            <a:avLst/>
          </a:prstGeom>
          <a:noFill/>
          <a:ln>
            <a:noFill/>
          </a:ln>
        </p:spPr>
      </p:pic>
      <p:cxnSp>
        <p:nvCxnSpPr>
          <p:cNvPr id="192" name="Google Shape;192;gbcbeb6d109_0_107"/>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bcbeb6d109_0_128"/>
          <p:cNvSpPr txBox="1"/>
          <p:nvPr>
            <p:ph type="title"/>
          </p:nvPr>
        </p:nvSpPr>
        <p:spPr>
          <a:xfrm>
            <a:off x="446025"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Rotation</a:t>
            </a:r>
            <a:endParaRPr/>
          </a:p>
        </p:txBody>
      </p:sp>
      <p:pic>
        <p:nvPicPr>
          <p:cNvPr id="198" name="Google Shape;198;gbcbeb6d109_0_128"/>
          <p:cNvPicPr preferRelativeResize="0"/>
          <p:nvPr/>
        </p:nvPicPr>
        <p:blipFill>
          <a:blip r:embed="rId3">
            <a:alphaModFix/>
          </a:blip>
          <a:stretch>
            <a:fillRect/>
          </a:stretch>
        </p:blipFill>
        <p:spPr>
          <a:xfrm>
            <a:off x="968562" y="1775600"/>
            <a:ext cx="7206876" cy="2170150"/>
          </a:xfrm>
          <a:prstGeom prst="rect">
            <a:avLst/>
          </a:prstGeom>
          <a:noFill/>
          <a:ln>
            <a:noFill/>
          </a:ln>
        </p:spPr>
      </p:pic>
      <p:cxnSp>
        <p:nvCxnSpPr>
          <p:cNvPr id="199" name="Google Shape;199;gbcbeb6d109_0_128"/>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bcbeb6d109_0_133"/>
          <p:cNvSpPr txBox="1"/>
          <p:nvPr>
            <p:ph type="title"/>
          </p:nvPr>
        </p:nvSpPr>
        <p:spPr>
          <a:xfrm>
            <a:off x="405725"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Cropping</a:t>
            </a:r>
            <a:endParaRPr/>
          </a:p>
        </p:txBody>
      </p:sp>
      <p:pic>
        <p:nvPicPr>
          <p:cNvPr id="205" name="Google Shape;205;gbcbeb6d109_0_133"/>
          <p:cNvPicPr preferRelativeResize="0"/>
          <p:nvPr/>
        </p:nvPicPr>
        <p:blipFill>
          <a:blip r:embed="rId3">
            <a:alphaModFix/>
          </a:blip>
          <a:stretch>
            <a:fillRect/>
          </a:stretch>
        </p:blipFill>
        <p:spPr>
          <a:xfrm>
            <a:off x="1600200" y="1308675"/>
            <a:ext cx="5943600" cy="3352800"/>
          </a:xfrm>
          <a:prstGeom prst="rect">
            <a:avLst/>
          </a:prstGeom>
          <a:noFill/>
          <a:ln>
            <a:noFill/>
          </a:ln>
        </p:spPr>
      </p:pic>
      <p:cxnSp>
        <p:nvCxnSpPr>
          <p:cNvPr id="206" name="Google Shape;206;gbcbeb6d109_0_133"/>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bcbeb6d109_0_138"/>
          <p:cNvSpPr txBox="1"/>
          <p:nvPr>
            <p:ph type="title"/>
          </p:nvPr>
        </p:nvSpPr>
        <p:spPr>
          <a:xfrm>
            <a:off x="392275"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a:t>
            </a:r>
            <a:endParaRPr/>
          </a:p>
        </p:txBody>
      </p:sp>
      <p:pic>
        <p:nvPicPr>
          <p:cNvPr id="212" name="Google Shape;212;gbcbeb6d109_0_138"/>
          <p:cNvPicPr preferRelativeResize="0"/>
          <p:nvPr/>
        </p:nvPicPr>
        <p:blipFill>
          <a:blip r:embed="rId3">
            <a:alphaModFix/>
          </a:blip>
          <a:stretch>
            <a:fillRect/>
          </a:stretch>
        </p:blipFill>
        <p:spPr>
          <a:xfrm>
            <a:off x="1268600" y="1438275"/>
            <a:ext cx="6606800" cy="2389450"/>
          </a:xfrm>
          <a:prstGeom prst="rect">
            <a:avLst/>
          </a:prstGeom>
          <a:noFill/>
          <a:ln>
            <a:noFill/>
          </a:ln>
        </p:spPr>
      </p:pic>
      <p:cxnSp>
        <p:nvCxnSpPr>
          <p:cNvPr id="213" name="Google Shape;213;gbcbeb6d109_0_138"/>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bcbeb6d109_0_1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Understanding CNN End to End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bcbeb6d109_0_143"/>
          <p:cNvSpPr txBox="1"/>
          <p:nvPr>
            <p:ph type="title"/>
          </p:nvPr>
        </p:nvSpPr>
        <p:spPr>
          <a:xfrm>
            <a:off x="405725"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Convolutional Neural Network</a:t>
            </a:r>
            <a:endParaRPr/>
          </a:p>
        </p:txBody>
      </p:sp>
      <p:sp>
        <p:nvSpPr>
          <p:cNvPr id="224" name="Google Shape;224;gbcbeb6d109_0_143"/>
          <p:cNvSpPr txBox="1"/>
          <p:nvPr>
            <p:ph idx="1" type="body"/>
          </p:nvPr>
        </p:nvSpPr>
        <p:spPr>
          <a:xfrm>
            <a:off x="4641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The Building blocks of convolution networks are </a:t>
            </a:r>
            <a:endParaRPr>
              <a:solidFill>
                <a:schemeClr val="dk1"/>
              </a:solidFill>
            </a:endParaRPr>
          </a:p>
          <a:p>
            <a:pPr indent="-342900" lvl="0" marL="914400" rtl="0" algn="l">
              <a:lnSpc>
                <a:spcPct val="150000"/>
              </a:lnSpc>
              <a:spcBef>
                <a:spcPts val="0"/>
              </a:spcBef>
              <a:spcAft>
                <a:spcPts val="0"/>
              </a:spcAft>
              <a:buClr>
                <a:schemeClr val="dk1"/>
              </a:buClr>
              <a:buSzPts val="1800"/>
              <a:buAutoNum type="arabicPeriod"/>
            </a:pPr>
            <a:r>
              <a:rPr lang="en">
                <a:solidFill>
                  <a:schemeClr val="dk1"/>
                </a:solidFill>
              </a:rPr>
              <a:t>The Convolutional Layer.</a:t>
            </a:r>
            <a:endParaRPr>
              <a:solidFill>
                <a:schemeClr val="dk1"/>
              </a:solidFill>
            </a:endParaRPr>
          </a:p>
          <a:p>
            <a:pPr indent="-342900" lvl="0" marL="914400" rtl="0" algn="l">
              <a:lnSpc>
                <a:spcPct val="150000"/>
              </a:lnSpc>
              <a:spcBef>
                <a:spcPts val="0"/>
              </a:spcBef>
              <a:spcAft>
                <a:spcPts val="0"/>
              </a:spcAft>
              <a:buClr>
                <a:schemeClr val="dk1"/>
              </a:buClr>
              <a:buSzPts val="1800"/>
              <a:buAutoNum type="arabicPeriod"/>
            </a:pPr>
            <a:r>
              <a:rPr lang="en">
                <a:solidFill>
                  <a:schemeClr val="dk1"/>
                </a:solidFill>
              </a:rPr>
              <a:t>Pooling. </a:t>
            </a:r>
            <a:endParaRPr>
              <a:solidFill>
                <a:schemeClr val="dk1"/>
              </a:solidFill>
            </a:endParaRPr>
          </a:p>
          <a:p>
            <a:pPr indent="-342900" lvl="0" marL="914400" rtl="0" algn="l">
              <a:lnSpc>
                <a:spcPct val="150000"/>
              </a:lnSpc>
              <a:spcBef>
                <a:spcPts val="0"/>
              </a:spcBef>
              <a:spcAft>
                <a:spcPts val="0"/>
              </a:spcAft>
              <a:buClr>
                <a:schemeClr val="dk1"/>
              </a:buClr>
              <a:buSzPts val="1800"/>
              <a:buAutoNum type="arabicPeriod"/>
            </a:pPr>
            <a:r>
              <a:rPr lang="en">
                <a:solidFill>
                  <a:schemeClr val="dk1"/>
                </a:solidFill>
              </a:rPr>
              <a:t>Final layers. </a:t>
            </a:r>
            <a:endParaRPr/>
          </a:p>
        </p:txBody>
      </p:sp>
      <p:pic>
        <p:nvPicPr>
          <p:cNvPr id="225" name="Google Shape;225;gbcbeb6d109_0_143"/>
          <p:cNvPicPr preferRelativeResize="0"/>
          <p:nvPr/>
        </p:nvPicPr>
        <p:blipFill>
          <a:blip r:embed="rId3">
            <a:alphaModFix/>
          </a:blip>
          <a:stretch>
            <a:fillRect/>
          </a:stretch>
        </p:blipFill>
        <p:spPr>
          <a:xfrm>
            <a:off x="2981350" y="2075950"/>
            <a:ext cx="5850950" cy="2062825"/>
          </a:xfrm>
          <a:prstGeom prst="rect">
            <a:avLst/>
          </a:prstGeom>
          <a:noFill/>
          <a:ln>
            <a:noFill/>
          </a:ln>
        </p:spPr>
      </p:pic>
      <p:cxnSp>
        <p:nvCxnSpPr>
          <p:cNvPr id="226" name="Google Shape;226;gbcbeb6d109_0_143"/>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animEffect filter="fade" transition="in">
                                      <p:cBhvr>
                                        <p:cTn dur="1000"/>
                                        <p:tgtEl>
                                          <p:spTgt spid="2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1" st="1"/>
                                            </p:txEl>
                                          </p:spTgt>
                                        </p:tgtEl>
                                        <p:attrNameLst>
                                          <p:attrName>style.visibility</p:attrName>
                                        </p:attrNameLst>
                                      </p:cBhvr>
                                      <p:to>
                                        <p:strVal val="visible"/>
                                      </p:to>
                                    </p:set>
                                    <p:animEffect filter="fade" transition="in">
                                      <p:cBhvr>
                                        <p:cTn dur="1000"/>
                                        <p:tgtEl>
                                          <p:spTgt spid="2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2" st="2"/>
                                            </p:txEl>
                                          </p:spTgt>
                                        </p:tgtEl>
                                        <p:attrNameLst>
                                          <p:attrName>style.visibility</p:attrName>
                                        </p:attrNameLst>
                                      </p:cBhvr>
                                      <p:to>
                                        <p:strVal val="visible"/>
                                      </p:to>
                                    </p:set>
                                    <p:animEffect filter="fade" transition="in">
                                      <p:cBhvr>
                                        <p:cTn dur="1000"/>
                                        <p:tgtEl>
                                          <p:spTgt spid="2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3" st="3"/>
                                            </p:txEl>
                                          </p:spTgt>
                                        </p:tgtEl>
                                        <p:attrNameLst>
                                          <p:attrName>style.visibility</p:attrName>
                                        </p:attrNameLst>
                                      </p:cBhvr>
                                      <p:to>
                                        <p:strVal val="visible"/>
                                      </p:to>
                                    </p:set>
                                    <p:animEffect filter="fade" transition="in">
                                      <p:cBhvr>
                                        <p:cTn dur="1000"/>
                                        <p:tgtEl>
                                          <p:spTgt spid="22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bcbeb6d109_0_112"/>
          <p:cNvSpPr txBox="1"/>
          <p:nvPr>
            <p:ph type="title"/>
          </p:nvPr>
        </p:nvSpPr>
        <p:spPr>
          <a:xfrm>
            <a:off x="432550"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a:t>
            </a:r>
            <a:endParaRPr/>
          </a:p>
        </p:txBody>
      </p:sp>
      <p:sp>
        <p:nvSpPr>
          <p:cNvPr id="232" name="Google Shape;232;gbcbeb6d109_0_112"/>
          <p:cNvSpPr txBox="1"/>
          <p:nvPr>
            <p:ph idx="1" type="body"/>
          </p:nvPr>
        </p:nvSpPr>
        <p:spPr>
          <a:xfrm>
            <a:off x="311700" y="1152475"/>
            <a:ext cx="8520600" cy="2406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This layer co</a:t>
            </a:r>
            <a:r>
              <a:rPr lang="en" sz="1600">
                <a:solidFill>
                  <a:schemeClr val="dk1"/>
                </a:solidFill>
              </a:rPr>
              <a:t>nsists of “Padding”, “Convolution operation” and “Relu”.</a:t>
            </a:r>
            <a:endParaRPr sz="1600">
              <a:solidFill>
                <a:schemeClr val="dk1"/>
              </a:solidFill>
            </a:endParaRPr>
          </a:p>
          <a:p>
            <a:pPr indent="-330200" lvl="0" marL="457200" rtl="0" algn="l">
              <a:lnSpc>
                <a:spcPct val="150000"/>
              </a:lnSpc>
              <a:spcBef>
                <a:spcPts val="0"/>
              </a:spcBef>
              <a:spcAft>
                <a:spcPts val="0"/>
              </a:spcAft>
              <a:buSzPts val="1600"/>
              <a:buAutoNum type="arabicPeriod"/>
            </a:pPr>
            <a:r>
              <a:rPr lang="en" sz="1600">
                <a:solidFill>
                  <a:schemeClr val="dk1"/>
                </a:solidFill>
              </a:rPr>
              <a:t>T</a:t>
            </a:r>
            <a:r>
              <a:rPr lang="en" sz="1600">
                <a:solidFill>
                  <a:schemeClr val="dk1"/>
                </a:solidFill>
              </a:rPr>
              <a:t>his </a:t>
            </a:r>
            <a:r>
              <a:rPr lang="en" sz="1600">
                <a:solidFill>
                  <a:schemeClr val="dk1"/>
                </a:solidFill>
              </a:rPr>
              <a:t>layer receives the image and applies padding on top of it.</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Select the dimension of filter and number of filters to apply convolution operation. </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Start with a filter size of 7x7 or 5x5 and the number of filters can be around 16 or 32. </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The output feature map after convolution is passed into the Activation function such as Relu which will remove any negative signals. </a:t>
            </a:r>
            <a:endParaRPr sz="1600">
              <a:solidFill>
                <a:schemeClr val="dk1"/>
              </a:solidFill>
            </a:endParaRPr>
          </a:p>
          <a:p>
            <a:pPr indent="0" lvl="0" marL="457200" rtl="0" algn="l">
              <a:lnSpc>
                <a:spcPct val="150000"/>
              </a:lnSpc>
              <a:spcBef>
                <a:spcPts val="0"/>
              </a:spcBef>
              <a:spcAft>
                <a:spcPts val="0"/>
              </a:spcAft>
              <a:buNone/>
            </a:pPr>
            <a:r>
              <a:t/>
            </a:r>
            <a:endParaRPr sz="1600">
              <a:solidFill>
                <a:schemeClr val="dk1"/>
              </a:solidFill>
            </a:endParaRPr>
          </a:p>
        </p:txBody>
      </p:sp>
      <p:cxnSp>
        <p:nvCxnSpPr>
          <p:cNvPr id="233" name="Google Shape;233;gbcbeb6d109_0_112"/>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animEffect filter="fade" transition="in">
                                      <p:cBhvr>
                                        <p:cTn dur="1000"/>
                                        <p:tgtEl>
                                          <p:spTgt spid="2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animEffect filter="fade" transition="in">
                                      <p:cBhvr>
                                        <p:cTn dur="1000"/>
                                        <p:tgtEl>
                                          <p:spTgt spid="2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animEffect filter="fade" transition="in">
                                      <p:cBhvr>
                                        <p:cTn dur="1000"/>
                                        <p:tgtEl>
                                          <p:spTgt spid="2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3" st="3"/>
                                            </p:txEl>
                                          </p:spTgt>
                                        </p:tgtEl>
                                        <p:attrNameLst>
                                          <p:attrName>style.visibility</p:attrName>
                                        </p:attrNameLst>
                                      </p:cBhvr>
                                      <p:to>
                                        <p:strVal val="visible"/>
                                      </p:to>
                                    </p:set>
                                    <p:animEffect filter="fade" transition="in">
                                      <p:cBhvr>
                                        <p:cTn dur="1000"/>
                                        <p:tgtEl>
                                          <p:spTgt spid="2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4" st="4"/>
                                            </p:txEl>
                                          </p:spTgt>
                                        </p:tgtEl>
                                        <p:attrNameLst>
                                          <p:attrName>style.visibility</p:attrName>
                                        </p:attrNameLst>
                                      </p:cBhvr>
                                      <p:to>
                                        <p:strVal val="visible"/>
                                      </p:to>
                                    </p:set>
                                    <p:animEffect filter="fade" transition="in">
                                      <p:cBhvr>
                                        <p:cTn dur="1000"/>
                                        <p:tgtEl>
                                          <p:spTgt spid="2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5" st="5"/>
                                            </p:txEl>
                                          </p:spTgt>
                                        </p:tgtEl>
                                        <p:attrNameLst>
                                          <p:attrName>style.visibility</p:attrName>
                                        </p:attrNameLst>
                                      </p:cBhvr>
                                      <p:to>
                                        <p:strVal val="visible"/>
                                      </p:to>
                                    </p:set>
                                    <p:animEffect filter="fade" transition="in">
                                      <p:cBhvr>
                                        <p:cTn dur="1000"/>
                                        <p:tgtEl>
                                          <p:spTgt spid="2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bcbeb6d109_0_161"/>
          <p:cNvSpPr txBox="1"/>
          <p:nvPr>
            <p:ph type="title"/>
          </p:nvPr>
        </p:nvSpPr>
        <p:spPr>
          <a:xfrm>
            <a:off x="394500" y="257325"/>
            <a:ext cx="8520600" cy="6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Layer</a:t>
            </a:r>
            <a:endParaRPr/>
          </a:p>
        </p:txBody>
      </p:sp>
      <p:sp>
        <p:nvSpPr>
          <p:cNvPr id="239" name="Google Shape;239;gbcbeb6d109_0_161"/>
          <p:cNvSpPr txBox="1"/>
          <p:nvPr>
            <p:ph idx="1" type="body"/>
          </p:nvPr>
        </p:nvSpPr>
        <p:spPr>
          <a:xfrm>
            <a:off x="311700" y="899950"/>
            <a:ext cx="8686200" cy="2202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T</a:t>
            </a:r>
            <a:r>
              <a:rPr lang="en" sz="1600">
                <a:solidFill>
                  <a:schemeClr val="dk1"/>
                </a:solidFill>
              </a:rPr>
              <a:t>akes in the feature map as i</a:t>
            </a:r>
            <a:r>
              <a:rPr lang="en" sz="1600">
                <a:solidFill>
                  <a:schemeClr val="dk1"/>
                </a:solidFill>
              </a:rPr>
              <a:t>nput and reduces the size by selecting Max or Average over its size. </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Pooling is generally applied over a 2x2 region.</a:t>
            </a:r>
            <a:endParaRPr sz="1600"/>
          </a:p>
          <a:p>
            <a:pPr indent="-330200" lvl="0" marL="457200" rtl="0" algn="l">
              <a:lnSpc>
                <a:spcPct val="150000"/>
              </a:lnSpc>
              <a:spcBef>
                <a:spcPts val="0"/>
              </a:spcBef>
              <a:spcAft>
                <a:spcPts val="0"/>
              </a:spcAft>
              <a:buSzPts val="1600"/>
              <a:buAutoNum type="arabicPeriod"/>
            </a:pPr>
            <a:r>
              <a:rPr lang="en" sz="1600">
                <a:solidFill>
                  <a:schemeClr val="dk1"/>
                </a:solidFill>
              </a:rPr>
              <a:t>R</a:t>
            </a:r>
            <a:r>
              <a:rPr lang="en" sz="1600">
                <a:solidFill>
                  <a:schemeClr val="dk1"/>
                </a:solidFill>
              </a:rPr>
              <a:t>epeat these </a:t>
            </a:r>
            <a:r>
              <a:rPr lang="en" sz="1600">
                <a:solidFill>
                  <a:schemeClr val="dk1"/>
                </a:solidFill>
              </a:rPr>
              <a:t>Convolution and Pooling layers any number of times, </a:t>
            </a:r>
            <a:endParaRPr sz="1600">
              <a:solidFill>
                <a:schemeClr val="dk1"/>
              </a:solidFill>
            </a:endParaRPr>
          </a:p>
          <a:p>
            <a:pPr indent="-330200" lvl="1" marL="914400" rtl="0" algn="l">
              <a:lnSpc>
                <a:spcPct val="150000"/>
              </a:lnSpc>
              <a:spcBef>
                <a:spcPts val="0"/>
              </a:spcBef>
              <a:spcAft>
                <a:spcPts val="0"/>
              </a:spcAft>
              <a:buSzPts val="1600"/>
              <a:buAutoNum type="alphaLcPeriod"/>
            </a:pPr>
            <a:r>
              <a:rPr lang="en" sz="1600">
                <a:solidFill>
                  <a:schemeClr val="dk1"/>
                </a:solidFill>
              </a:rPr>
              <a:t>Increasing </a:t>
            </a:r>
            <a:r>
              <a:rPr lang="en" sz="1600">
                <a:solidFill>
                  <a:schemeClr val="dk1"/>
                </a:solidFill>
              </a:rPr>
              <a:t>parameters to learn thus increasing the size of the model. </a:t>
            </a:r>
            <a:endParaRPr sz="1600"/>
          </a:p>
        </p:txBody>
      </p:sp>
      <p:pic>
        <p:nvPicPr>
          <p:cNvPr id="240" name="Google Shape;240;gbcbeb6d109_0_161"/>
          <p:cNvPicPr preferRelativeResize="0"/>
          <p:nvPr/>
        </p:nvPicPr>
        <p:blipFill>
          <a:blip r:embed="rId3">
            <a:alphaModFix/>
          </a:blip>
          <a:stretch>
            <a:fillRect/>
          </a:stretch>
        </p:blipFill>
        <p:spPr>
          <a:xfrm>
            <a:off x="3175325" y="2887375"/>
            <a:ext cx="3815550" cy="1496425"/>
          </a:xfrm>
          <a:prstGeom prst="rect">
            <a:avLst/>
          </a:prstGeom>
          <a:noFill/>
          <a:ln>
            <a:noFill/>
          </a:ln>
        </p:spPr>
      </p:pic>
      <p:cxnSp>
        <p:nvCxnSpPr>
          <p:cNvPr id="241" name="Google Shape;241;gbcbeb6d109_0_161"/>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animEffect filter="fade" transition="in">
                                      <p:cBhvr>
                                        <p:cTn dur="1000"/>
                                        <p:tgtEl>
                                          <p:spTgt spid="2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animEffect filter="fade" transition="in">
                                      <p:cBhvr>
                                        <p:cTn dur="1000"/>
                                        <p:tgtEl>
                                          <p:spTgt spid="2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2" st="2"/>
                                            </p:txEl>
                                          </p:spTgt>
                                        </p:tgtEl>
                                        <p:attrNameLst>
                                          <p:attrName>style.visibility</p:attrName>
                                        </p:attrNameLst>
                                      </p:cBhvr>
                                      <p:to>
                                        <p:strVal val="visible"/>
                                      </p:to>
                                    </p:set>
                                    <p:animEffect filter="fade" transition="in">
                                      <p:cBhvr>
                                        <p:cTn dur="1000"/>
                                        <p:tgtEl>
                                          <p:spTgt spid="2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3" st="3"/>
                                            </p:txEl>
                                          </p:spTgt>
                                        </p:tgtEl>
                                        <p:attrNameLst>
                                          <p:attrName>style.visibility</p:attrName>
                                        </p:attrNameLst>
                                      </p:cBhvr>
                                      <p:to>
                                        <p:strVal val="visible"/>
                                      </p:to>
                                    </p:set>
                                    <p:animEffect filter="fade" transition="in">
                                      <p:cBhvr>
                                        <p:cTn dur="1000"/>
                                        <p:tgtEl>
                                          <p:spTgt spid="2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gbcbeb6d109_0_1"/>
          <p:cNvSpPr txBox="1"/>
          <p:nvPr>
            <p:ph type="title"/>
          </p:nvPr>
        </p:nvSpPr>
        <p:spPr>
          <a:xfrm>
            <a:off x="446000" y="372475"/>
            <a:ext cx="85206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Simple Neural Network</a:t>
            </a:r>
            <a:endParaRPr/>
          </a:p>
        </p:txBody>
      </p:sp>
      <p:sp>
        <p:nvSpPr>
          <p:cNvPr id="51" name="Google Shape;51;gbcbeb6d109_0_1"/>
          <p:cNvSpPr txBox="1"/>
          <p:nvPr>
            <p:ph idx="1" type="body"/>
          </p:nvPr>
        </p:nvSpPr>
        <p:spPr>
          <a:xfrm>
            <a:off x="311700" y="1294650"/>
            <a:ext cx="8269800" cy="2554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b="1" i="1" lang="en" sz="1600">
                <a:solidFill>
                  <a:schemeClr val="dk1"/>
                </a:solidFill>
              </a:rPr>
              <a:t>Size of input layer:</a:t>
            </a:r>
            <a:endParaRPr b="1" i="1"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Images can big, these days smartphones can even capture 8k images. Suppose I have a dataset with image size (1000,1000) i.e.., 1000 pixels each on vertical and horizontal. </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Flatten (1000,1000) Image results in vector size of 1 Million  which is unimaginably large and can explode the size of neural networks.</a:t>
            </a:r>
            <a:r>
              <a:rPr lang="en" sz="1600">
                <a:solidFill>
                  <a:schemeClr val="dk1"/>
                </a:solidFill>
              </a:rPr>
              <a:t> </a:t>
            </a:r>
            <a:endParaRPr sz="1600">
              <a:solidFill>
                <a:schemeClr val="dk1"/>
              </a:solidFill>
            </a:endParaRPr>
          </a:p>
        </p:txBody>
      </p:sp>
      <p:cxnSp>
        <p:nvCxnSpPr>
          <p:cNvPr id="52" name="Google Shape;52;gbcbeb6d109_0_1"/>
          <p:cNvCxnSpPr/>
          <p:nvPr/>
        </p:nvCxnSpPr>
        <p:spPr>
          <a:xfrm>
            <a:off x="322300" y="250675"/>
            <a:ext cx="0" cy="8058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
                                            <p:txEl>
                                              <p:pRg end="0" st="0"/>
                                            </p:txEl>
                                          </p:spTgt>
                                        </p:tgtEl>
                                        <p:attrNameLst>
                                          <p:attrName>style.visibility</p:attrName>
                                        </p:attrNameLst>
                                      </p:cBhvr>
                                      <p:to>
                                        <p:strVal val="visible"/>
                                      </p:to>
                                    </p:set>
                                    <p:animEffect filter="fade" transition="in">
                                      <p:cBhvr>
                                        <p:cTn dur="1000"/>
                                        <p:tgtEl>
                                          <p:spTgt spid="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
                                            <p:txEl>
                                              <p:pRg end="1" st="1"/>
                                            </p:txEl>
                                          </p:spTgt>
                                        </p:tgtEl>
                                        <p:attrNameLst>
                                          <p:attrName>style.visibility</p:attrName>
                                        </p:attrNameLst>
                                      </p:cBhvr>
                                      <p:to>
                                        <p:strVal val="visible"/>
                                      </p:to>
                                    </p:set>
                                    <p:animEffect filter="fade" transition="in">
                                      <p:cBhvr>
                                        <p:cTn dur="1000"/>
                                        <p:tgtEl>
                                          <p:spTgt spid="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
                                            <p:txEl>
                                              <p:pRg end="2" st="2"/>
                                            </p:txEl>
                                          </p:spTgt>
                                        </p:tgtEl>
                                        <p:attrNameLst>
                                          <p:attrName>style.visibility</p:attrName>
                                        </p:attrNameLst>
                                      </p:cBhvr>
                                      <p:to>
                                        <p:strVal val="visible"/>
                                      </p:to>
                                    </p:set>
                                    <p:animEffect filter="fade" transition="in">
                                      <p:cBhvr>
                                        <p:cTn dur="1000"/>
                                        <p:tgtEl>
                                          <p:spTgt spid="5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bcbeb6d109_0_166"/>
          <p:cNvSpPr txBox="1"/>
          <p:nvPr>
            <p:ph type="title"/>
          </p:nvPr>
        </p:nvSpPr>
        <p:spPr>
          <a:xfrm>
            <a:off x="419150" y="264075"/>
            <a:ext cx="8520600" cy="5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Layers</a:t>
            </a:r>
            <a:endParaRPr/>
          </a:p>
        </p:txBody>
      </p:sp>
      <p:sp>
        <p:nvSpPr>
          <p:cNvPr id="247" name="Google Shape;247;gbcbeb6d109_0_166"/>
          <p:cNvSpPr txBox="1"/>
          <p:nvPr>
            <p:ph idx="1" type="body"/>
          </p:nvPr>
        </p:nvSpPr>
        <p:spPr>
          <a:xfrm>
            <a:off x="311700" y="980350"/>
            <a:ext cx="8520600" cy="1450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Assume the dimension of </a:t>
            </a:r>
            <a:r>
              <a:rPr lang="en" sz="1600">
                <a:solidFill>
                  <a:schemeClr val="dk1"/>
                </a:solidFill>
              </a:rPr>
              <a:t>the </a:t>
            </a:r>
            <a:r>
              <a:rPr lang="en" sz="1600">
                <a:solidFill>
                  <a:schemeClr val="dk1"/>
                </a:solidFill>
              </a:rPr>
              <a:t>feature map is 6x6x128 where 6x6 is the size of Feature and 128 is the number of filters in the 2nd convolution layer. </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We cannot map a 3 dimension output directly to the output layer</a:t>
            </a:r>
            <a:r>
              <a:rPr lang="en" sz="1600">
                <a:solidFill>
                  <a:schemeClr val="dk1"/>
                </a:solidFill>
              </a:rPr>
              <a:t>, so we can either Flatten the 3d vector and apply Global pooling. </a:t>
            </a:r>
            <a:endParaRPr sz="1600">
              <a:solidFill>
                <a:schemeClr val="dk1"/>
              </a:solidFill>
            </a:endParaRPr>
          </a:p>
        </p:txBody>
      </p:sp>
      <p:pic>
        <p:nvPicPr>
          <p:cNvPr id="248" name="Google Shape;248;gbcbeb6d109_0_166"/>
          <p:cNvPicPr preferRelativeResize="0"/>
          <p:nvPr/>
        </p:nvPicPr>
        <p:blipFill>
          <a:blip r:embed="rId3">
            <a:alphaModFix/>
          </a:blip>
          <a:stretch>
            <a:fillRect/>
          </a:stretch>
        </p:blipFill>
        <p:spPr>
          <a:xfrm>
            <a:off x="1962075" y="2571750"/>
            <a:ext cx="5943600" cy="1743075"/>
          </a:xfrm>
          <a:prstGeom prst="rect">
            <a:avLst/>
          </a:prstGeom>
          <a:noFill/>
          <a:ln>
            <a:noFill/>
          </a:ln>
        </p:spPr>
      </p:pic>
      <p:cxnSp>
        <p:nvCxnSpPr>
          <p:cNvPr id="249" name="Google Shape;249;gbcbeb6d109_0_166"/>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Effect filter="fade" transition="in">
                                      <p:cBhvr>
                                        <p:cTn dur="1000"/>
                                        <p:tgtEl>
                                          <p:spTgt spid="2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animEffect filter="fade" transition="in">
                                      <p:cBhvr>
                                        <p:cTn dur="1000"/>
                                        <p:tgtEl>
                                          <p:spTgt spid="24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bcbeb6d109_0_174"/>
          <p:cNvSpPr txBox="1"/>
          <p:nvPr>
            <p:ph type="title"/>
          </p:nvPr>
        </p:nvSpPr>
        <p:spPr>
          <a:xfrm>
            <a:off x="432550" y="312075"/>
            <a:ext cx="8520600" cy="4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Layers</a:t>
            </a:r>
            <a:endParaRPr/>
          </a:p>
        </p:txBody>
      </p:sp>
      <p:sp>
        <p:nvSpPr>
          <p:cNvPr id="255" name="Google Shape;255;gbcbeb6d109_0_174"/>
          <p:cNvSpPr txBox="1"/>
          <p:nvPr>
            <p:ph idx="1" type="body"/>
          </p:nvPr>
        </p:nvSpPr>
        <p:spPr>
          <a:xfrm>
            <a:off x="146100" y="1007225"/>
            <a:ext cx="8686200" cy="1564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Applying Global max pooling on 6x6x128 returns an output of 1x1x128 which can be treated as 128 neurons. </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Add in a few Dense layers which are used to predict the output.</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Select softmax or sigmoid in final layer. </a:t>
            </a:r>
            <a:endParaRPr sz="1600"/>
          </a:p>
        </p:txBody>
      </p:sp>
      <p:pic>
        <p:nvPicPr>
          <p:cNvPr id="256" name="Google Shape;256;gbcbeb6d109_0_174"/>
          <p:cNvPicPr preferRelativeResize="0"/>
          <p:nvPr/>
        </p:nvPicPr>
        <p:blipFill>
          <a:blip r:embed="rId3">
            <a:alphaModFix/>
          </a:blip>
          <a:stretch>
            <a:fillRect/>
          </a:stretch>
        </p:blipFill>
        <p:spPr>
          <a:xfrm>
            <a:off x="2532925" y="2571750"/>
            <a:ext cx="4642226" cy="1744400"/>
          </a:xfrm>
          <a:prstGeom prst="rect">
            <a:avLst/>
          </a:prstGeom>
          <a:noFill/>
          <a:ln>
            <a:noFill/>
          </a:ln>
        </p:spPr>
      </p:pic>
      <p:cxnSp>
        <p:nvCxnSpPr>
          <p:cNvPr id="257" name="Google Shape;257;gbcbeb6d109_0_174"/>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10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1000"/>
                                        <p:tgtEl>
                                          <p:spTgt spid="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animEffect filter="fade" transition="in">
                                      <p:cBhvr>
                                        <p:cTn dur="1000"/>
                                        <p:tgtEl>
                                          <p:spTgt spid="2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bcbeb6d109_0_18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to CNN Architectures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bcbeb6d109_0_190"/>
          <p:cNvSpPr txBox="1"/>
          <p:nvPr>
            <p:ph type="title"/>
          </p:nvPr>
        </p:nvSpPr>
        <p:spPr>
          <a:xfrm>
            <a:off x="311700" y="268600"/>
            <a:ext cx="8520600" cy="5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CNN Architectures</a:t>
            </a:r>
            <a:endParaRPr/>
          </a:p>
        </p:txBody>
      </p:sp>
      <p:sp>
        <p:nvSpPr>
          <p:cNvPr id="268" name="Google Shape;268;gbcbeb6d109_0_190"/>
          <p:cNvSpPr txBox="1"/>
          <p:nvPr>
            <p:ph idx="1" type="body"/>
          </p:nvPr>
        </p:nvSpPr>
        <p:spPr>
          <a:xfrm>
            <a:off x="228300" y="1047500"/>
            <a:ext cx="8809800" cy="30618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Classic network architectures composed of a simple stack of convolutional layers.</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Modern architectures explore new and innovative ways for constructing convolutional layers which allows for more efficient learning. </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All of these architectures are based on repeatable units which are used throughout the network.</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These architectures serve as rich feature extractors used for image classification, object detection, image segmentation.</a:t>
            </a:r>
            <a:endParaRPr sz="1600"/>
          </a:p>
        </p:txBody>
      </p:sp>
      <p:cxnSp>
        <p:nvCxnSpPr>
          <p:cNvPr id="269" name="Google Shape;269;gbcbeb6d109_0_190"/>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10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10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10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1000"/>
                                        <p:tgtEl>
                                          <p:spTgt spid="2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bcbeb6d109_0_195"/>
          <p:cNvSpPr txBox="1"/>
          <p:nvPr>
            <p:ph type="title"/>
          </p:nvPr>
        </p:nvSpPr>
        <p:spPr>
          <a:xfrm>
            <a:off x="311700" y="268600"/>
            <a:ext cx="8520600" cy="49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LeNet-5</a:t>
            </a:r>
            <a:endParaRPr/>
          </a:p>
        </p:txBody>
      </p:sp>
      <p:sp>
        <p:nvSpPr>
          <p:cNvPr id="275" name="Google Shape;275;gbcbeb6d109_0_195"/>
          <p:cNvSpPr txBox="1"/>
          <p:nvPr>
            <p:ph idx="1" type="body"/>
          </p:nvPr>
        </p:nvSpPr>
        <p:spPr>
          <a:xfrm>
            <a:off x="311700" y="906525"/>
            <a:ext cx="8520600" cy="2065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Developed by </a:t>
            </a:r>
            <a:r>
              <a:rPr lang="en" sz="1600">
                <a:solidFill>
                  <a:schemeClr val="dk1"/>
                </a:solidFill>
              </a:rPr>
              <a:t>Yann Lecun in </a:t>
            </a:r>
            <a:r>
              <a:rPr lang="en" sz="1600">
                <a:solidFill>
                  <a:schemeClr val="dk1"/>
                </a:solidFill>
              </a:rPr>
              <a:t>1998.</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Aim of this model is to identify handwritten digits for zip code recognition in the postal service.</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It consists of 3 convolutional layers , 2 average pooling layers and 2 Dense layers. </a:t>
            </a:r>
            <a:endParaRPr sz="1600">
              <a:solidFill>
                <a:schemeClr val="dk1"/>
              </a:solidFill>
            </a:endParaRPr>
          </a:p>
        </p:txBody>
      </p:sp>
      <p:pic>
        <p:nvPicPr>
          <p:cNvPr id="276" name="Google Shape;276;gbcbeb6d109_0_195"/>
          <p:cNvPicPr preferRelativeResize="0"/>
          <p:nvPr/>
        </p:nvPicPr>
        <p:blipFill rotWithShape="1">
          <a:blip r:embed="rId3">
            <a:alphaModFix/>
          </a:blip>
          <a:srcRect b="6313" l="797" r="767" t="6243"/>
          <a:stretch/>
        </p:blipFill>
        <p:spPr>
          <a:xfrm>
            <a:off x="1866675" y="2507327"/>
            <a:ext cx="6495575" cy="1790123"/>
          </a:xfrm>
          <a:prstGeom prst="rect">
            <a:avLst/>
          </a:prstGeom>
          <a:noFill/>
          <a:ln>
            <a:noFill/>
          </a:ln>
        </p:spPr>
      </p:pic>
      <p:cxnSp>
        <p:nvCxnSpPr>
          <p:cNvPr id="277" name="Google Shape;277;gbcbeb6d109_0_195"/>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animEffect filter="fade" transition="in">
                                      <p:cBhvr>
                                        <p:cTn dur="1000"/>
                                        <p:tgtEl>
                                          <p:spTgt spid="2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animEffect filter="fade" transition="in">
                                      <p:cBhvr>
                                        <p:cTn dur="1000"/>
                                        <p:tgtEl>
                                          <p:spTgt spid="2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animEffect filter="fade" transition="in">
                                      <p:cBhvr>
                                        <p:cTn dur="1000"/>
                                        <p:tgtEl>
                                          <p:spTgt spid="27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bcbeb6d109_0_200"/>
          <p:cNvSpPr txBox="1"/>
          <p:nvPr>
            <p:ph type="title"/>
          </p:nvPr>
        </p:nvSpPr>
        <p:spPr>
          <a:xfrm>
            <a:off x="311700" y="308875"/>
            <a:ext cx="8520600" cy="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AlexNet</a:t>
            </a:r>
            <a:endParaRPr/>
          </a:p>
        </p:txBody>
      </p:sp>
      <p:sp>
        <p:nvSpPr>
          <p:cNvPr id="283" name="Google Shape;283;gbcbeb6d109_0_200"/>
          <p:cNvSpPr txBox="1"/>
          <p:nvPr>
            <p:ph idx="1" type="body"/>
          </p:nvPr>
        </p:nvSpPr>
        <p:spPr>
          <a:xfrm>
            <a:off x="311700" y="956325"/>
            <a:ext cx="8520600" cy="1314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Developed by Alex Krizhevsky in 2012 to compete in the ImageNet.</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Similar to LeNet-5.</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Larger Input size and Filter size.</a:t>
            </a:r>
            <a:endParaRPr sz="1600">
              <a:solidFill>
                <a:schemeClr val="dk1"/>
              </a:solidFill>
            </a:endParaRPr>
          </a:p>
        </p:txBody>
      </p:sp>
      <p:pic>
        <p:nvPicPr>
          <p:cNvPr id="284" name="Google Shape;284;gbcbeb6d109_0_200"/>
          <p:cNvPicPr preferRelativeResize="0"/>
          <p:nvPr/>
        </p:nvPicPr>
        <p:blipFill>
          <a:blip r:embed="rId3">
            <a:alphaModFix/>
          </a:blip>
          <a:stretch>
            <a:fillRect/>
          </a:stretch>
        </p:blipFill>
        <p:spPr>
          <a:xfrm>
            <a:off x="1600200" y="2370950"/>
            <a:ext cx="6365600" cy="1805625"/>
          </a:xfrm>
          <a:prstGeom prst="rect">
            <a:avLst/>
          </a:prstGeom>
          <a:noFill/>
          <a:ln>
            <a:noFill/>
          </a:ln>
        </p:spPr>
      </p:pic>
      <p:cxnSp>
        <p:nvCxnSpPr>
          <p:cNvPr id="285" name="Google Shape;285;gbcbeb6d109_0_200"/>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1000"/>
                                        <p:tgtEl>
                                          <p:spTgt spid="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animEffect filter="fade" transition="in">
                                      <p:cBhvr>
                                        <p:cTn dur="1000"/>
                                        <p:tgtEl>
                                          <p:spTgt spid="2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2" st="2"/>
                                            </p:txEl>
                                          </p:spTgt>
                                        </p:tgtEl>
                                        <p:attrNameLst>
                                          <p:attrName>style.visibility</p:attrName>
                                        </p:attrNameLst>
                                      </p:cBhvr>
                                      <p:to>
                                        <p:strVal val="visible"/>
                                      </p:to>
                                    </p:set>
                                    <p:animEffect filter="fade" transition="in">
                                      <p:cBhvr>
                                        <p:cTn dur="1000"/>
                                        <p:tgtEl>
                                          <p:spTgt spid="28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bcbeb6d109_0_205"/>
          <p:cNvSpPr txBox="1"/>
          <p:nvPr>
            <p:ph type="title"/>
          </p:nvPr>
        </p:nvSpPr>
        <p:spPr>
          <a:xfrm>
            <a:off x="311700" y="268600"/>
            <a:ext cx="85206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a:t>
            </a:r>
            <a:endParaRPr/>
          </a:p>
        </p:txBody>
      </p:sp>
      <p:sp>
        <p:nvSpPr>
          <p:cNvPr id="291" name="Google Shape;291;gbcbeb6d109_0_205"/>
          <p:cNvSpPr txBox="1"/>
          <p:nvPr>
            <p:ph idx="1" type="body"/>
          </p:nvPr>
        </p:nvSpPr>
        <p:spPr>
          <a:xfrm>
            <a:off x="311700" y="1007225"/>
            <a:ext cx="8520600" cy="1564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Introduced in 2014 by Karen Simonyan &amp; Andrew Zisserman</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VGG comes in two variants :</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VGG 16.</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VGG 19.</a:t>
            </a:r>
            <a:endParaRPr sz="1600">
              <a:solidFill>
                <a:schemeClr val="dk1"/>
              </a:solidFill>
            </a:endParaRPr>
          </a:p>
        </p:txBody>
      </p:sp>
      <p:pic>
        <p:nvPicPr>
          <p:cNvPr id="292" name="Google Shape;292;gbcbeb6d109_0_205"/>
          <p:cNvPicPr preferRelativeResize="0"/>
          <p:nvPr/>
        </p:nvPicPr>
        <p:blipFill>
          <a:blip r:embed="rId3">
            <a:alphaModFix/>
          </a:blip>
          <a:stretch>
            <a:fillRect/>
          </a:stretch>
        </p:blipFill>
        <p:spPr>
          <a:xfrm>
            <a:off x="3100650" y="2016125"/>
            <a:ext cx="5346526" cy="2235025"/>
          </a:xfrm>
          <a:prstGeom prst="rect">
            <a:avLst/>
          </a:prstGeom>
          <a:noFill/>
          <a:ln>
            <a:noFill/>
          </a:ln>
        </p:spPr>
      </p:pic>
      <p:cxnSp>
        <p:nvCxnSpPr>
          <p:cNvPr id="293" name="Google Shape;293;gbcbeb6d109_0_205"/>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animEffect filter="fade" transition="in">
                                      <p:cBhvr>
                                        <p:cTn dur="1000"/>
                                        <p:tgtEl>
                                          <p:spTgt spid="2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animEffect filter="fade" transition="in">
                                      <p:cBhvr>
                                        <p:cTn dur="1000"/>
                                        <p:tgtEl>
                                          <p:spTgt spid="2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animEffect filter="fade" transition="in">
                                      <p:cBhvr>
                                        <p:cTn dur="1000"/>
                                        <p:tgtEl>
                                          <p:spTgt spid="2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3" st="3"/>
                                            </p:txEl>
                                          </p:spTgt>
                                        </p:tgtEl>
                                        <p:attrNameLst>
                                          <p:attrName>style.visibility</p:attrName>
                                        </p:attrNameLst>
                                      </p:cBhvr>
                                      <p:to>
                                        <p:strVal val="visible"/>
                                      </p:to>
                                    </p:set>
                                    <p:animEffect filter="fade" transition="in">
                                      <p:cBhvr>
                                        <p:cTn dur="1000"/>
                                        <p:tgtEl>
                                          <p:spTgt spid="2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bd24ac9fbc_1_7"/>
          <p:cNvSpPr txBox="1"/>
          <p:nvPr>
            <p:ph type="title"/>
          </p:nvPr>
        </p:nvSpPr>
        <p:spPr>
          <a:xfrm>
            <a:off x="311700" y="295450"/>
            <a:ext cx="85206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Review</a:t>
            </a:r>
            <a:endParaRPr/>
          </a:p>
        </p:txBody>
      </p:sp>
      <p:sp>
        <p:nvSpPr>
          <p:cNvPr id="299" name="Google Shape;299;gbd24ac9fbc_1_7"/>
          <p:cNvSpPr txBox="1"/>
          <p:nvPr>
            <p:ph idx="1" type="body"/>
          </p:nvPr>
        </p:nvSpPr>
        <p:spPr>
          <a:xfrm>
            <a:off x="311700" y="1007225"/>
            <a:ext cx="8430900" cy="2806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dk1"/>
                </a:solidFill>
              </a:rPr>
              <a:t>Does increasing the number of CNN layers always improve a model's performance ? No ! </a:t>
            </a:r>
            <a:endParaRPr sz="16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rPr>
              <a:t>The deeper convolutional structures started overfitting</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Adding more layers can lead to more complex learning functions which might lead to an overfitting situation. </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Deeper networks might face an issue backpropagating the gradients</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Vanishing Gradients problem. </a:t>
            </a:r>
            <a:endParaRPr sz="1600"/>
          </a:p>
        </p:txBody>
      </p:sp>
      <p:cxnSp>
        <p:nvCxnSpPr>
          <p:cNvPr id="300" name="Google Shape;300;gbd24ac9fbc_1_7"/>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0" st="0"/>
                                            </p:txEl>
                                          </p:spTgt>
                                        </p:tgtEl>
                                        <p:attrNameLst>
                                          <p:attrName>style.visibility</p:attrName>
                                        </p:attrNameLst>
                                      </p:cBhvr>
                                      <p:to>
                                        <p:strVal val="visible"/>
                                      </p:to>
                                    </p:set>
                                    <p:animEffect filter="fade" transition="in">
                                      <p:cBhvr>
                                        <p:cTn dur="1000"/>
                                        <p:tgtEl>
                                          <p:spTgt spid="2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1" st="1"/>
                                            </p:txEl>
                                          </p:spTgt>
                                        </p:tgtEl>
                                        <p:attrNameLst>
                                          <p:attrName>style.visibility</p:attrName>
                                        </p:attrNameLst>
                                      </p:cBhvr>
                                      <p:to>
                                        <p:strVal val="visible"/>
                                      </p:to>
                                    </p:set>
                                    <p:animEffect filter="fade" transition="in">
                                      <p:cBhvr>
                                        <p:cTn dur="1000"/>
                                        <p:tgtEl>
                                          <p:spTgt spid="2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2" st="2"/>
                                            </p:txEl>
                                          </p:spTgt>
                                        </p:tgtEl>
                                        <p:attrNameLst>
                                          <p:attrName>style.visibility</p:attrName>
                                        </p:attrNameLst>
                                      </p:cBhvr>
                                      <p:to>
                                        <p:strVal val="visible"/>
                                      </p:to>
                                    </p:set>
                                    <p:animEffect filter="fade" transition="in">
                                      <p:cBhvr>
                                        <p:cTn dur="1000"/>
                                        <p:tgtEl>
                                          <p:spTgt spid="2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3" st="3"/>
                                            </p:txEl>
                                          </p:spTgt>
                                        </p:tgtEl>
                                        <p:attrNameLst>
                                          <p:attrName>style.visibility</p:attrName>
                                        </p:attrNameLst>
                                      </p:cBhvr>
                                      <p:to>
                                        <p:strVal val="visible"/>
                                      </p:to>
                                    </p:set>
                                    <p:animEffect filter="fade" transition="in">
                                      <p:cBhvr>
                                        <p:cTn dur="1000"/>
                                        <p:tgtEl>
                                          <p:spTgt spid="2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4" st="4"/>
                                            </p:txEl>
                                          </p:spTgt>
                                        </p:tgtEl>
                                        <p:attrNameLst>
                                          <p:attrName>style.visibility</p:attrName>
                                        </p:attrNameLst>
                                      </p:cBhvr>
                                      <p:to>
                                        <p:strVal val="visible"/>
                                      </p:to>
                                    </p:set>
                                    <p:animEffect filter="fade" transition="in">
                                      <p:cBhvr>
                                        <p:cTn dur="1000"/>
                                        <p:tgtEl>
                                          <p:spTgt spid="29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bd24ac9fbc_1_12"/>
          <p:cNvSpPr txBox="1"/>
          <p:nvPr>
            <p:ph type="title"/>
          </p:nvPr>
        </p:nvSpPr>
        <p:spPr>
          <a:xfrm>
            <a:off x="311700" y="295450"/>
            <a:ext cx="8520600" cy="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Inception Network</a:t>
            </a:r>
            <a:endParaRPr/>
          </a:p>
        </p:txBody>
      </p:sp>
      <p:sp>
        <p:nvSpPr>
          <p:cNvPr id="306" name="Google Shape;306;gbd24ac9fbc_1_12"/>
          <p:cNvSpPr txBox="1"/>
          <p:nvPr>
            <p:ph idx="1" type="body"/>
          </p:nvPr>
        </p:nvSpPr>
        <p:spPr>
          <a:xfrm>
            <a:off x="311700" y="1051100"/>
            <a:ext cx="8520600" cy="1062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The researchers at Google introduced the Inception network which took first place in the 2014 ImageNet competition for classification and detection challenges.</a:t>
            </a:r>
            <a:endParaRPr sz="1600">
              <a:solidFill>
                <a:schemeClr val="dk1"/>
              </a:solidFill>
            </a:endParaRPr>
          </a:p>
        </p:txBody>
      </p:sp>
      <p:pic>
        <p:nvPicPr>
          <p:cNvPr id="307" name="Google Shape;307;gbd24ac9fbc_1_12"/>
          <p:cNvPicPr preferRelativeResize="0"/>
          <p:nvPr/>
        </p:nvPicPr>
        <p:blipFill rotWithShape="1">
          <a:blip r:embed="rId3">
            <a:alphaModFix/>
          </a:blip>
          <a:srcRect b="0" l="3203" r="0" t="8958"/>
          <a:stretch/>
        </p:blipFill>
        <p:spPr>
          <a:xfrm>
            <a:off x="5689500" y="2277825"/>
            <a:ext cx="3142800" cy="2080850"/>
          </a:xfrm>
          <a:prstGeom prst="rect">
            <a:avLst/>
          </a:prstGeom>
          <a:noFill/>
          <a:ln>
            <a:noFill/>
          </a:ln>
        </p:spPr>
      </p:pic>
      <p:sp>
        <p:nvSpPr>
          <p:cNvPr id="308" name="Google Shape;308;gbd24ac9fbc_1_12"/>
          <p:cNvSpPr txBox="1"/>
          <p:nvPr/>
        </p:nvSpPr>
        <p:spPr>
          <a:xfrm>
            <a:off x="311700" y="2189000"/>
            <a:ext cx="5190600" cy="196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dk1"/>
                </a:solidFill>
                <a:latin typeface="Montserrat"/>
                <a:ea typeface="Montserrat"/>
                <a:cs typeface="Montserrat"/>
                <a:sym typeface="Montserrat"/>
              </a:rPr>
              <a:t>  2. 	M</a:t>
            </a:r>
            <a:r>
              <a:rPr lang="en" sz="1600">
                <a:solidFill>
                  <a:schemeClr val="dk1"/>
                </a:solidFill>
                <a:latin typeface="Montserrat"/>
                <a:ea typeface="Montserrat"/>
                <a:cs typeface="Montserrat"/>
                <a:sym typeface="Montserrat"/>
              </a:rPr>
              <a:t>odel comprises a basic unit referred to as 	an "Inception cell"</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600">
                <a:solidFill>
                  <a:schemeClr val="dk1"/>
                </a:solidFill>
                <a:latin typeface="Montserrat"/>
                <a:ea typeface="Montserrat"/>
                <a:cs typeface="Montserrat"/>
                <a:sym typeface="Montserrat"/>
              </a:rPr>
              <a:t>  3. 	Extract features from 3 or 4 different filters 	with different dimensions and  stack all the </a:t>
            </a:r>
            <a:endParaRPr sz="16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Clr>
                <a:schemeClr val="dk1"/>
              </a:buClr>
              <a:buSzPts val="1100"/>
              <a:buFont typeface="Arial"/>
              <a:buNone/>
            </a:pPr>
            <a:r>
              <a:rPr lang="en" sz="1600">
                <a:solidFill>
                  <a:schemeClr val="dk1"/>
                </a:solidFill>
                <a:latin typeface="Montserrat"/>
                <a:ea typeface="Montserrat"/>
                <a:cs typeface="Montserrat"/>
                <a:sym typeface="Montserrat"/>
              </a:rPr>
              <a:t>extracted features together. </a:t>
            </a:r>
            <a:endParaRPr>
              <a:latin typeface="Montserrat"/>
              <a:ea typeface="Montserrat"/>
              <a:cs typeface="Montserrat"/>
              <a:sym typeface="Montserrat"/>
            </a:endParaRPr>
          </a:p>
        </p:txBody>
      </p:sp>
      <p:cxnSp>
        <p:nvCxnSpPr>
          <p:cNvPr id="309" name="Google Shape;309;gbd24ac9fbc_1_12"/>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animEffect filter="fade" transition="in">
                                      <p:cBhvr>
                                        <p:cTn dur="1000"/>
                                        <p:tgtEl>
                                          <p:spTgt spid="3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1" st="1"/>
                                            </p:txEl>
                                          </p:spTgt>
                                        </p:tgtEl>
                                        <p:attrNameLst>
                                          <p:attrName>style.visibility</p:attrName>
                                        </p:attrNameLst>
                                      </p:cBhvr>
                                      <p:to>
                                        <p:strVal val="visible"/>
                                      </p:to>
                                    </p:set>
                                    <p:animEffect filter="fade" transition="in">
                                      <p:cBhvr>
                                        <p:cTn dur="1000"/>
                                        <p:tgtEl>
                                          <p:spTgt spid="3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2" st="2"/>
                                            </p:txEl>
                                          </p:spTgt>
                                        </p:tgtEl>
                                        <p:attrNameLst>
                                          <p:attrName>style.visibility</p:attrName>
                                        </p:attrNameLst>
                                      </p:cBhvr>
                                      <p:to>
                                        <p:strVal val="visible"/>
                                      </p:to>
                                    </p:set>
                                    <p:animEffect filter="fade" transition="in">
                                      <p:cBhvr>
                                        <p:cTn dur="1000"/>
                                        <p:tgtEl>
                                          <p:spTgt spid="30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bd24ac9fbc_1_17"/>
          <p:cNvSpPr txBox="1"/>
          <p:nvPr>
            <p:ph type="title"/>
          </p:nvPr>
        </p:nvSpPr>
        <p:spPr>
          <a:xfrm>
            <a:off x="311700" y="268600"/>
            <a:ext cx="8520600" cy="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Inception Network</a:t>
            </a:r>
            <a:endParaRPr/>
          </a:p>
        </p:txBody>
      </p:sp>
      <p:sp>
        <p:nvSpPr>
          <p:cNvPr id="315" name="Google Shape;315;gbd24ac9fbc_1_17"/>
          <p:cNvSpPr txBox="1"/>
          <p:nvPr>
            <p:ph idx="1" type="body"/>
          </p:nvPr>
        </p:nvSpPr>
        <p:spPr>
          <a:xfrm>
            <a:off x="214875" y="1043125"/>
            <a:ext cx="8617500" cy="14088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proved “performance and efficiency of 2 3x3 stacked filters is better than 1 5x5 filter”.</a:t>
            </a:r>
            <a:endParaRPr sz="1600">
              <a:solidFill>
                <a:schemeClr val="dk1"/>
              </a:solidFill>
            </a:endParaRPr>
          </a:p>
          <a:p>
            <a:pPr indent="-330200" lvl="0" marL="457200" rtl="0" algn="l">
              <a:lnSpc>
                <a:spcPct val="150000"/>
              </a:lnSpc>
              <a:spcBef>
                <a:spcPts val="0"/>
              </a:spcBef>
              <a:spcAft>
                <a:spcPts val="0"/>
              </a:spcAft>
              <a:buSzPts val="1600"/>
              <a:buAutoNum type="arabicPeriod"/>
            </a:pPr>
            <a:r>
              <a:rPr lang="en" sz="1600">
                <a:solidFill>
                  <a:schemeClr val="dk1"/>
                </a:solidFill>
              </a:rPr>
              <a:t>3x3 convolution operation can be executed as 3x1 followed by 1x3 convolutions which increases the efficiency of the network.</a:t>
            </a:r>
            <a:endParaRPr sz="1600">
              <a:solidFill>
                <a:schemeClr val="dk1"/>
              </a:solidFill>
            </a:endParaRPr>
          </a:p>
        </p:txBody>
      </p:sp>
      <p:pic>
        <p:nvPicPr>
          <p:cNvPr id="316" name="Google Shape;316;gbd24ac9fbc_1_17"/>
          <p:cNvPicPr preferRelativeResize="0"/>
          <p:nvPr/>
        </p:nvPicPr>
        <p:blipFill rotWithShape="1">
          <a:blip r:embed="rId3">
            <a:alphaModFix/>
          </a:blip>
          <a:srcRect b="13063" l="5029" r="8547" t="13917"/>
          <a:stretch/>
        </p:blipFill>
        <p:spPr>
          <a:xfrm>
            <a:off x="2900775" y="2571750"/>
            <a:ext cx="3773137" cy="1671975"/>
          </a:xfrm>
          <a:prstGeom prst="rect">
            <a:avLst/>
          </a:prstGeom>
          <a:noFill/>
          <a:ln>
            <a:noFill/>
          </a:ln>
        </p:spPr>
      </p:pic>
      <p:cxnSp>
        <p:nvCxnSpPr>
          <p:cNvPr id="317" name="Google Shape;317;gbd24ac9fbc_1_17"/>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animEffect filter="fade" transition="in">
                                      <p:cBhvr>
                                        <p:cTn dur="1000"/>
                                        <p:tgtEl>
                                          <p:spTgt spid="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animEffect filter="fade" transition="in">
                                      <p:cBhvr>
                                        <p:cTn dur="1000"/>
                                        <p:tgtEl>
                                          <p:spTgt spid="31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gbe24e44f80_1_17"/>
          <p:cNvSpPr txBox="1"/>
          <p:nvPr>
            <p:ph type="title"/>
          </p:nvPr>
        </p:nvSpPr>
        <p:spPr>
          <a:xfrm>
            <a:off x="432550" y="372475"/>
            <a:ext cx="85206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Simple Neural Network</a:t>
            </a:r>
            <a:endParaRPr/>
          </a:p>
        </p:txBody>
      </p:sp>
      <p:sp>
        <p:nvSpPr>
          <p:cNvPr id="58" name="Google Shape;58;gbe24e44f80_1_17"/>
          <p:cNvSpPr txBox="1"/>
          <p:nvPr>
            <p:ph idx="1" type="body"/>
          </p:nvPr>
        </p:nvSpPr>
        <p:spPr>
          <a:xfrm>
            <a:off x="311700" y="1342950"/>
            <a:ext cx="8520600" cy="183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600">
                <a:solidFill>
                  <a:schemeClr val="dk1"/>
                </a:solidFill>
              </a:rPr>
              <a:t>2. </a:t>
            </a:r>
            <a:r>
              <a:rPr b="1" i="1" lang="en" sz="1600">
                <a:solidFill>
                  <a:schemeClr val="dk1"/>
                </a:solidFill>
              </a:rPr>
              <a:t>Feature Learning:</a:t>
            </a:r>
            <a:endParaRPr b="1" i="1"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As Image is flattened, each pixel acts as an input feature i.e.., we will be able to predict correctly only if the given image has the same object placements as in training.</a:t>
            </a:r>
            <a:endParaRPr sz="1600">
              <a:solidFill>
                <a:schemeClr val="dk1"/>
              </a:solidFill>
            </a:endParaRPr>
          </a:p>
        </p:txBody>
      </p:sp>
      <p:cxnSp>
        <p:nvCxnSpPr>
          <p:cNvPr id="59" name="Google Shape;59;gbe24e44f80_1_17"/>
          <p:cNvCxnSpPr/>
          <p:nvPr/>
        </p:nvCxnSpPr>
        <p:spPr>
          <a:xfrm>
            <a:off x="322300" y="250675"/>
            <a:ext cx="0" cy="8058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xEl>
                                              <p:pRg end="0" st="0"/>
                                            </p:txEl>
                                          </p:spTgt>
                                        </p:tgtEl>
                                        <p:attrNameLst>
                                          <p:attrName>style.visibility</p:attrName>
                                        </p:attrNameLst>
                                      </p:cBhvr>
                                      <p:to>
                                        <p:strVal val="visible"/>
                                      </p:to>
                                    </p:set>
                                    <p:animEffect filter="fade" transition="in">
                                      <p:cBhvr>
                                        <p:cTn dur="1000"/>
                                        <p:tgtEl>
                                          <p:spTgt spid="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xEl>
                                              <p:pRg end="1" st="1"/>
                                            </p:txEl>
                                          </p:spTgt>
                                        </p:tgtEl>
                                        <p:attrNameLst>
                                          <p:attrName>style.visibility</p:attrName>
                                        </p:attrNameLst>
                                      </p:cBhvr>
                                      <p:to>
                                        <p:strVal val="visible"/>
                                      </p:to>
                                    </p:set>
                                    <p:animEffect filter="fade" transition="in">
                                      <p:cBhvr>
                                        <p:cTn dur="1000"/>
                                        <p:tgtEl>
                                          <p:spTgt spid="5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bd24ac9fbc_1_22"/>
          <p:cNvSpPr txBox="1"/>
          <p:nvPr>
            <p:ph type="title"/>
          </p:nvPr>
        </p:nvSpPr>
        <p:spPr>
          <a:xfrm>
            <a:off x="311700" y="323825"/>
            <a:ext cx="8520600" cy="5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Inception Network</a:t>
            </a:r>
            <a:endParaRPr/>
          </a:p>
        </p:txBody>
      </p:sp>
      <p:sp>
        <p:nvSpPr>
          <p:cNvPr id="323" name="Google Shape;323;gbd24ac9fbc_1_22"/>
          <p:cNvSpPr txBox="1"/>
          <p:nvPr>
            <p:ph idx="1" type="body"/>
          </p:nvPr>
        </p:nvSpPr>
        <p:spPr>
          <a:xfrm>
            <a:off x="311700" y="1047500"/>
            <a:ext cx="8520600" cy="1524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Introducing many filters and concatenating them would increase the size of features maps and the model would be extremely overweight.</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handled this by introducing 1x1 convolutions which specifically used in decreasing the depth of feature maps. </a:t>
            </a:r>
            <a:endParaRPr sz="1600"/>
          </a:p>
        </p:txBody>
      </p:sp>
      <p:pic>
        <p:nvPicPr>
          <p:cNvPr id="324" name="Google Shape;324;gbd24ac9fbc_1_22"/>
          <p:cNvPicPr preferRelativeResize="0"/>
          <p:nvPr/>
        </p:nvPicPr>
        <p:blipFill>
          <a:blip r:embed="rId3">
            <a:alphaModFix/>
          </a:blip>
          <a:stretch>
            <a:fillRect/>
          </a:stretch>
        </p:blipFill>
        <p:spPr>
          <a:xfrm>
            <a:off x="3258800" y="2571750"/>
            <a:ext cx="2623326" cy="1746200"/>
          </a:xfrm>
          <a:prstGeom prst="rect">
            <a:avLst/>
          </a:prstGeom>
          <a:noFill/>
          <a:ln>
            <a:noFill/>
          </a:ln>
        </p:spPr>
      </p:pic>
      <p:cxnSp>
        <p:nvCxnSpPr>
          <p:cNvPr id="325" name="Google Shape;325;gbd24ac9fbc_1_22"/>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bd24ac9fbc_1_33"/>
          <p:cNvSpPr txBox="1"/>
          <p:nvPr>
            <p:ph type="title"/>
          </p:nvPr>
        </p:nvSpPr>
        <p:spPr>
          <a:xfrm>
            <a:off x="311700" y="323825"/>
            <a:ext cx="8520600" cy="5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p>
        </p:txBody>
      </p:sp>
      <p:sp>
        <p:nvSpPr>
          <p:cNvPr id="331" name="Google Shape;331;gbd24ac9fbc_1_33"/>
          <p:cNvSpPr txBox="1"/>
          <p:nvPr>
            <p:ph idx="1" type="body"/>
          </p:nvPr>
        </p:nvSpPr>
        <p:spPr>
          <a:xfrm>
            <a:off x="311700" y="966925"/>
            <a:ext cx="8520600" cy="1604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ResNet was introduced in 2015 by Microsoft researchers</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“A deep network should perform at least equal to its shallow counterparts, Consider a Network where Initial layers are the shallow network and remaining layers are Identity functions”</a:t>
            </a:r>
            <a:endParaRPr sz="1600">
              <a:solidFill>
                <a:schemeClr val="dk1"/>
              </a:solidFill>
            </a:endParaRPr>
          </a:p>
        </p:txBody>
      </p:sp>
      <p:pic>
        <p:nvPicPr>
          <p:cNvPr id="332" name="Google Shape;332;gbd24ac9fbc_1_33"/>
          <p:cNvPicPr preferRelativeResize="0"/>
          <p:nvPr/>
        </p:nvPicPr>
        <p:blipFill>
          <a:blip r:embed="rId3">
            <a:alphaModFix/>
          </a:blip>
          <a:stretch>
            <a:fillRect/>
          </a:stretch>
        </p:blipFill>
        <p:spPr>
          <a:xfrm>
            <a:off x="2930749" y="2571750"/>
            <a:ext cx="3119100" cy="1739125"/>
          </a:xfrm>
          <a:prstGeom prst="rect">
            <a:avLst/>
          </a:prstGeom>
          <a:noFill/>
          <a:ln>
            <a:noFill/>
          </a:ln>
        </p:spPr>
      </p:pic>
      <p:cxnSp>
        <p:nvCxnSpPr>
          <p:cNvPr id="333" name="Google Shape;333;gbd24ac9fbc_1_33"/>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Effect filter="fade" transition="in">
                                      <p:cBhvr>
                                        <p:cTn dur="1000"/>
                                        <p:tgtEl>
                                          <p:spTgt spid="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animEffect filter="fade" transition="in">
                                      <p:cBhvr>
                                        <p:cTn dur="1000"/>
                                        <p:tgtEl>
                                          <p:spTgt spid="33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bd24ac9fbc_1_38"/>
          <p:cNvSpPr txBox="1"/>
          <p:nvPr>
            <p:ph type="title"/>
          </p:nvPr>
        </p:nvSpPr>
        <p:spPr>
          <a:xfrm>
            <a:off x="311700" y="323825"/>
            <a:ext cx="8520600" cy="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p>
        </p:txBody>
      </p:sp>
      <p:sp>
        <p:nvSpPr>
          <p:cNvPr id="339" name="Google Shape;339;gbd24ac9fbc_1_38"/>
          <p:cNvSpPr txBox="1"/>
          <p:nvPr>
            <p:ph idx="1" type="body"/>
          </p:nvPr>
        </p:nvSpPr>
        <p:spPr>
          <a:xfrm>
            <a:off x="311700" y="1047500"/>
            <a:ext cx="8520600" cy="1524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The validation error for 34 layer resnet is significantly lower compared to its plain counterpart.</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This difference will keep increasing with the increase in the number of layers. </a:t>
            </a:r>
            <a:endParaRPr sz="1600">
              <a:solidFill>
                <a:schemeClr val="dk1"/>
              </a:solidFill>
            </a:endParaRPr>
          </a:p>
        </p:txBody>
      </p:sp>
      <p:pic>
        <p:nvPicPr>
          <p:cNvPr id="340" name="Google Shape;340;gbd24ac9fbc_1_38"/>
          <p:cNvPicPr preferRelativeResize="0"/>
          <p:nvPr/>
        </p:nvPicPr>
        <p:blipFill>
          <a:blip r:embed="rId3">
            <a:alphaModFix/>
          </a:blip>
          <a:stretch>
            <a:fillRect/>
          </a:stretch>
        </p:blipFill>
        <p:spPr>
          <a:xfrm>
            <a:off x="1600200" y="2571750"/>
            <a:ext cx="5943600" cy="1943100"/>
          </a:xfrm>
          <a:prstGeom prst="rect">
            <a:avLst/>
          </a:prstGeom>
          <a:noFill/>
          <a:ln>
            <a:noFill/>
          </a:ln>
        </p:spPr>
      </p:pic>
      <p:cxnSp>
        <p:nvCxnSpPr>
          <p:cNvPr id="341" name="Google Shape;341;gbd24ac9fbc_1_38"/>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Effect filter="fade" transition="in">
                                      <p:cBhvr>
                                        <p:cTn dur="1000"/>
                                        <p:tgtEl>
                                          <p:spTgt spid="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animEffect filter="fade" transition="in">
                                      <p:cBhvr>
                                        <p:cTn dur="1000"/>
                                        <p:tgtEl>
                                          <p:spTgt spid="33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bd24ac9fbc_1_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Transfer Learning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bd24ac9fbc_1_43"/>
          <p:cNvSpPr txBox="1"/>
          <p:nvPr>
            <p:ph type="title"/>
          </p:nvPr>
        </p:nvSpPr>
        <p:spPr>
          <a:xfrm>
            <a:off x="311700" y="323825"/>
            <a:ext cx="8520600" cy="5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behind Transfer Learning</a:t>
            </a:r>
            <a:endParaRPr/>
          </a:p>
        </p:txBody>
      </p:sp>
      <p:pic>
        <p:nvPicPr>
          <p:cNvPr id="352" name="Google Shape;352;gbd24ac9fbc_1_43"/>
          <p:cNvPicPr preferRelativeResize="0"/>
          <p:nvPr/>
        </p:nvPicPr>
        <p:blipFill>
          <a:blip r:embed="rId3">
            <a:alphaModFix/>
          </a:blip>
          <a:stretch>
            <a:fillRect/>
          </a:stretch>
        </p:blipFill>
        <p:spPr>
          <a:xfrm>
            <a:off x="5036100" y="1416587"/>
            <a:ext cx="3567924" cy="1983174"/>
          </a:xfrm>
          <a:prstGeom prst="rect">
            <a:avLst/>
          </a:prstGeom>
          <a:noFill/>
          <a:ln>
            <a:noFill/>
          </a:ln>
        </p:spPr>
      </p:pic>
      <p:pic>
        <p:nvPicPr>
          <p:cNvPr id="353" name="Google Shape;353;gbd24ac9fbc_1_43"/>
          <p:cNvPicPr preferRelativeResize="0"/>
          <p:nvPr/>
        </p:nvPicPr>
        <p:blipFill>
          <a:blip r:embed="rId4">
            <a:alphaModFix/>
          </a:blip>
          <a:stretch>
            <a:fillRect/>
          </a:stretch>
        </p:blipFill>
        <p:spPr>
          <a:xfrm>
            <a:off x="613150" y="1416575"/>
            <a:ext cx="3768924" cy="1983175"/>
          </a:xfrm>
          <a:prstGeom prst="rect">
            <a:avLst/>
          </a:prstGeom>
          <a:noFill/>
          <a:ln>
            <a:noFill/>
          </a:ln>
        </p:spPr>
      </p:pic>
      <p:cxnSp>
        <p:nvCxnSpPr>
          <p:cNvPr id="354" name="Google Shape;354;gbd24ac9fbc_1_43"/>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bd24ac9fbc_1_48"/>
          <p:cNvSpPr txBox="1"/>
          <p:nvPr>
            <p:ph type="title"/>
          </p:nvPr>
        </p:nvSpPr>
        <p:spPr>
          <a:xfrm>
            <a:off x="311700" y="335750"/>
            <a:ext cx="85206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ML</a:t>
            </a:r>
            <a:endParaRPr/>
          </a:p>
        </p:txBody>
      </p:sp>
      <p:pic>
        <p:nvPicPr>
          <p:cNvPr id="360" name="Google Shape;360;gbd24ac9fbc_1_48"/>
          <p:cNvPicPr preferRelativeResize="0"/>
          <p:nvPr/>
        </p:nvPicPr>
        <p:blipFill>
          <a:blip r:embed="rId3">
            <a:alphaModFix/>
          </a:blip>
          <a:stretch>
            <a:fillRect/>
          </a:stretch>
        </p:blipFill>
        <p:spPr>
          <a:xfrm>
            <a:off x="1987550" y="1044775"/>
            <a:ext cx="5425800" cy="3190850"/>
          </a:xfrm>
          <a:prstGeom prst="rect">
            <a:avLst/>
          </a:prstGeom>
          <a:noFill/>
          <a:ln>
            <a:noFill/>
          </a:ln>
        </p:spPr>
      </p:pic>
      <p:cxnSp>
        <p:nvCxnSpPr>
          <p:cNvPr id="361" name="Google Shape;361;gbd24ac9fbc_1_48"/>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bd24ac9fbc_1_65"/>
          <p:cNvSpPr txBox="1"/>
          <p:nvPr>
            <p:ph type="title"/>
          </p:nvPr>
        </p:nvSpPr>
        <p:spPr>
          <a:xfrm>
            <a:off x="311700" y="323825"/>
            <a:ext cx="85206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 </a:t>
            </a:r>
            <a:endParaRPr/>
          </a:p>
        </p:txBody>
      </p:sp>
      <p:pic>
        <p:nvPicPr>
          <p:cNvPr id="367" name="Google Shape;367;gbd24ac9fbc_1_65"/>
          <p:cNvPicPr preferRelativeResize="0"/>
          <p:nvPr/>
        </p:nvPicPr>
        <p:blipFill>
          <a:blip r:embed="rId3">
            <a:alphaModFix/>
          </a:blip>
          <a:stretch>
            <a:fillRect/>
          </a:stretch>
        </p:blipFill>
        <p:spPr>
          <a:xfrm>
            <a:off x="1857375" y="1004750"/>
            <a:ext cx="5429250" cy="3257550"/>
          </a:xfrm>
          <a:prstGeom prst="rect">
            <a:avLst/>
          </a:prstGeom>
          <a:noFill/>
          <a:ln>
            <a:noFill/>
          </a:ln>
        </p:spPr>
      </p:pic>
      <p:cxnSp>
        <p:nvCxnSpPr>
          <p:cNvPr id="368" name="Google Shape;368;gbd24ac9fbc_1_65"/>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bd24ac9fbc_1_70"/>
          <p:cNvSpPr txBox="1"/>
          <p:nvPr>
            <p:ph type="title"/>
          </p:nvPr>
        </p:nvSpPr>
        <p:spPr>
          <a:xfrm>
            <a:off x="311700" y="323825"/>
            <a:ext cx="8520600" cy="5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a:t>
            </a:r>
            <a:endParaRPr/>
          </a:p>
        </p:txBody>
      </p:sp>
      <p:sp>
        <p:nvSpPr>
          <p:cNvPr id="374" name="Google Shape;374;gbd24ac9fbc_1_70"/>
          <p:cNvSpPr txBox="1"/>
          <p:nvPr>
            <p:ph idx="1" type="body"/>
          </p:nvPr>
        </p:nvSpPr>
        <p:spPr>
          <a:xfrm>
            <a:off x="163975" y="1047475"/>
            <a:ext cx="8766600" cy="2820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Not learning features from scratch. </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Starting with Random weights is the tricky part</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As training started with some weights tha</a:t>
            </a:r>
            <a:r>
              <a:rPr lang="en" sz="1600">
                <a:solidFill>
                  <a:schemeClr val="dk1"/>
                </a:solidFill>
              </a:rPr>
              <a:t>t </a:t>
            </a:r>
            <a:r>
              <a:rPr lang="en" sz="1600">
                <a:solidFill>
                  <a:schemeClr val="dk1"/>
                </a:solidFill>
              </a:rPr>
              <a:t>have performed well in relevant problem statement, they have high chances of working well. </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Transfer learning works even with lesser data. </a:t>
            </a:r>
            <a:endParaRPr sz="16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rPr>
              <a:t>Domain A and Domain B have to be correlated. </a:t>
            </a:r>
            <a:endParaRPr sz="1600"/>
          </a:p>
        </p:txBody>
      </p:sp>
      <p:cxnSp>
        <p:nvCxnSpPr>
          <p:cNvPr id="375" name="Google Shape;375;gbd24ac9fbc_1_70"/>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Effect filter="fade" transition="in">
                                      <p:cBhvr>
                                        <p:cTn dur="1000"/>
                                        <p:tgtEl>
                                          <p:spTgt spid="3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animEffect filter="fade" transition="in">
                                      <p:cBhvr>
                                        <p:cTn dur="1000"/>
                                        <p:tgtEl>
                                          <p:spTgt spid="3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animEffect filter="fade" transition="in">
                                      <p:cBhvr>
                                        <p:cTn dur="1000"/>
                                        <p:tgtEl>
                                          <p:spTgt spid="3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3" st="3"/>
                                            </p:txEl>
                                          </p:spTgt>
                                        </p:tgtEl>
                                        <p:attrNameLst>
                                          <p:attrName>style.visibility</p:attrName>
                                        </p:attrNameLst>
                                      </p:cBhvr>
                                      <p:to>
                                        <p:strVal val="visible"/>
                                      </p:to>
                                    </p:set>
                                    <p:animEffect filter="fade" transition="in">
                                      <p:cBhvr>
                                        <p:cTn dur="1000"/>
                                        <p:tgtEl>
                                          <p:spTgt spid="3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4" st="4"/>
                                            </p:txEl>
                                          </p:spTgt>
                                        </p:tgtEl>
                                        <p:attrNameLst>
                                          <p:attrName>style.visibility</p:attrName>
                                        </p:attrNameLst>
                                      </p:cBhvr>
                                      <p:to>
                                        <p:strVal val="visible"/>
                                      </p:to>
                                    </p:set>
                                    <p:animEffect filter="fade" transition="in">
                                      <p:cBhvr>
                                        <p:cTn dur="1000"/>
                                        <p:tgtEl>
                                          <p:spTgt spid="3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5" st="5"/>
                                            </p:txEl>
                                          </p:spTgt>
                                        </p:tgtEl>
                                        <p:attrNameLst>
                                          <p:attrName>style.visibility</p:attrName>
                                        </p:attrNameLst>
                                      </p:cBhvr>
                                      <p:to>
                                        <p:strVal val="visible"/>
                                      </p:to>
                                    </p:set>
                                    <p:animEffect filter="fade" transition="in">
                                      <p:cBhvr>
                                        <p:cTn dur="1000"/>
                                        <p:tgtEl>
                                          <p:spTgt spid="37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bd24ac9fbc_1_75"/>
          <p:cNvSpPr txBox="1"/>
          <p:nvPr>
            <p:ph type="title"/>
          </p:nvPr>
        </p:nvSpPr>
        <p:spPr>
          <a:xfrm>
            <a:off x="311700"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 and Model correlation</a:t>
            </a:r>
            <a:endParaRPr/>
          </a:p>
        </p:txBody>
      </p:sp>
      <p:sp>
        <p:nvSpPr>
          <p:cNvPr id="381" name="Google Shape;381;gbd24ac9fbc_1_75"/>
          <p:cNvSpPr txBox="1"/>
          <p:nvPr>
            <p:ph idx="1" type="body"/>
          </p:nvPr>
        </p:nvSpPr>
        <p:spPr>
          <a:xfrm>
            <a:off x="311700" y="1047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Domain A and Domain B have to be correlated. </a:t>
            </a:r>
            <a:endParaRPr sz="1600"/>
          </a:p>
        </p:txBody>
      </p:sp>
      <p:pic>
        <p:nvPicPr>
          <p:cNvPr id="382" name="Google Shape;382;gbd24ac9fbc_1_75"/>
          <p:cNvPicPr preferRelativeResize="0"/>
          <p:nvPr/>
        </p:nvPicPr>
        <p:blipFill>
          <a:blip r:embed="rId3">
            <a:alphaModFix/>
          </a:blip>
          <a:stretch>
            <a:fillRect/>
          </a:stretch>
        </p:blipFill>
        <p:spPr>
          <a:xfrm>
            <a:off x="1271250" y="1848700"/>
            <a:ext cx="3055275" cy="2023952"/>
          </a:xfrm>
          <a:prstGeom prst="rect">
            <a:avLst/>
          </a:prstGeom>
          <a:noFill/>
          <a:ln>
            <a:noFill/>
          </a:ln>
        </p:spPr>
      </p:pic>
      <p:pic>
        <p:nvPicPr>
          <p:cNvPr id="383" name="Google Shape;383;gbd24ac9fbc_1_75"/>
          <p:cNvPicPr preferRelativeResize="0"/>
          <p:nvPr/>
        </p:nvPicPr>
        <p:blipFill>
          <a:blip r:embed="rId4">
            <a:alphaModFix/>
          </a:blip>
          <a:stretch>
            <a:fillRect/>
          </a:stretch>
        </p:blipFill>
        <p:spPr>
          <a:xfrm>
            <a:off x="4955366" y="1848700"/>
            <a:ext cx="2863434" cy="2023950"/>
          </a:xfrm>
          <a:prstGeom prst="rect">
            <a:avLst/>
          </a:prstGeom>
          <a:noFill/>
          <a:ln>
            <a:noFill/>
          </a:ln>
        </p:spPr>
      </p:pic>
      <p:cxnSp>
        <p:nvCxnSpPr>
          <p:cNvPr id="384" name="Google Shape;384;gbd24ac9fbc_1_75"/>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bd24ac9fbc_1_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Industry Relevance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gbcbeb6d109_0_6"/>
          <p:cNvSpPr txBox="1"/>
          <p:nvPr>
            <p:ph type="title"/>
          </p:nvPr>
        </p:nvSpPr>
        <p:spPr>
          <a:xfrm>
            <a:off x="472850" y="311175"/>
            <a:ext cx="8520600" cy="4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65" name="Google Shape;65;gbcbeb6d109_0_6"/>
          <p:cNvSpPr txBox="1"/>
          <p:nvPr>
            <p:ph idx="1" type="body"/>
          </p:nvPr>
        </p:nvSpPr>
        <p:spPr>
          <a:xfrm>
            <a:off x="311700" y="926625"/>
            <a:ext cx="6001500" cy="3642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If we train a neural network using pictures of the cat placed on the top left of the image then the weights of the neural network associated with the top left part of image only learn the pattern of Cat. </a:t>
            </a:r>
            <a:endParaRPr sz="1600">
              <a:solidFill>
                <a:schemeClr val="dk1"/>
              </a:solidFill>
            </a:endParaRPr>
          </a:p>
          <a:p>
            <a:pPr indent="0" lvl="0" marL="0" rtl="0" algn="l">
              <a:lnSpc>
                <a:spcPct val="150000"/>
              </a:lnSpc>
              <a:spcBef>
                <a:spcPts val="0"/>
              </a:spcBef>
              <a:spcAft>
                <a:spcPts val="0"/>
              </a:spcAft>
              <a:buNone/>
            </a:pPr>
            <a:r>
              <a:t/>
            </a:r>
            <a:endParaRPr sz="5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What if I show my neural network an Image of a cat placed on bottom right ? It would fail to classify it.</a:t>
            </a:r>
            <a:endParaRPr sz="1600">
              <a:solidFill>
                <a:schemeClr val="dk1"/>
              </a:solidFill>
            </a:endParaRPr>
          </a:p>
          <a:p>
            <a:pPr indent="0" lvl="0" marL="0" rtl="0" algn="l">
              <a:lnSpc>
                <a:spcPct val="150000"/>
              </a:lnSpc>
              <a:spcBef>
                <a:spcPts val="0"/>
              </a:spcBef>
              <a:spcAft>
                <a:spcPts val="0"/>
              </a:spcAft>
              <a:buNone/>
            </a:pPr>
            <a:r>
              <a:t/>
            </a:r>
            <a:endParaRPr sz="5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rPr>
              <a:t>This problem is also called “</a:t>
            </a:r>
            <a:r>
              <a:rPr b="1" lang="en" sz="1600">
                <a:solidFill>
                  <a:schemeClr val="dk1"/>
                </a:solidFill>
              </a:rPr>
              <a:t>Translation Invariance</a:t>
            </a:r>
            <a:r>
              <a:rPr lang="en" sz="1600">
                <a:solidFill>
                  <a:schemeClr val="dk1"/>
                </a:solidFill>
              </a:rPr>
              <a:t>”, Simple Neural Networks fail to achieve this! </a:t>
            </a:r>
            <a:endParaRPr sz="1600"/>
          </a:p>
        </p:txBody>
      </p:sp>
      <p:cxnSp>
        <p:nvCxnSpPr>
          <p:cNvPr id="66" name="Google Shape;66;gbcbeb6d109_0_6"/>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pic>
        <p:nvPicPr>
          <p:cNvPr id="67" name="Google Shape;67;gbcbeb6d109_0_6"/>
          <p:cNvPicPr preferRelativeResize="0"/>
          <p:nvPr/>
        </p:nvPicPr>
        <p:blipFill rotWithShape="1">
          <a:blip r:embed="rId3">
            <a:alphaModFix/>
          </a:blip>
          <a:srcRect b="0" l="0" r="61858" t="0"/>
          <a:stretch/>
        </p:blipFill>
        <p:spPr>
          <a:xfrm>
            <a:off x="6407275" y="1054425"/>
            <a:ext cx="2519025" cy="265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0" st="0"/>
                                            </p:txEl>
                                          </p:spTgt>
                                        </p:tgtEl>
                                        <p:attrNameLst>
                                          <p:attrName>style.visibility</p:attrName>
                                        </p:attrNameLst>
                                      </p:cBhvr>
                                      <p:to>
                                        <p:strVal val="visible"/>
                                      </p:to>
                                    </p:set>
                                    <p:animEffect filter="fade" transition="in">
                                      <p:cBhvr>
                                        <p:cTn dur="1000"/>
                                        <p:tgtEl>
                                          <p:spTgt spid="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1" st="1"/>
                                            </p:txEl>
                                          </p:spTgt>
                                        </p:tgtEl>
                                        <p:attrNameLst>
                                          <p:attrName>style.visibility</p:attrName>
                                        </p:attrNameLst>
                                      </p:cBhvr>
                                      <p:to>
                                        <p:strVal val="visible"/>
                                      </p:to>
                                    </p:set>
                                    <p:animEffect filter="fade" transition="in">
                                      <p:cBhvr>
                                        <p:cTn dur="1000"/>
                                        <p:tgtEl>
                                          <p:spTgt spid="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2" st="2"/>
                                            </p:txEl>
                                          </p:spTgt>
                                        </p:tgtEl>
                                        <p:attrNameLst>
                                          <p:attrName>style.visibility</p:attrName>
                                        </p:attrNameLst>
                                      </p:cBhvr>
                                      <p:to>
                                        <p:strVal val="visible"/>
                                      </p:to>
                                    </p:set>
                                    <p:animEffect filter="fade" transition="in">
                                      <p:cBhvr>
                                        <p:cTn dur="1000"/>
                                        <p:tgtEl>
                                          <p:spTgt spid="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3" st="3"/>
                                            </p:txEl>
                                          </p:spTgt>
                                        </p:tgtEl>
                                        <p:attrNameLst>
                                          <p:attrName>style.visibility</p:attrName>
                                        </p:attrNameLst>
                                      </p:cBhvr>
                                      <p:to>
                                        <p:strVal val="visible"/>
                                      </p:to>
                                    </p:set>
                                    <p:animEffect filter="fade" transition="in">
                                      <p:cBhvr>
                                        <p:cTn dur="1000"/>
                                        <p:tgtEl>
                                          <p:spTgt spid="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4" st="4"/>
                                            </p:txEl>
                                          </p:spTgt>
                                        </p:tgtEl>
                                        <p:attrNameLst>
                                          <p:attrName>style.visibility</p:attrName>
                                        </p:attrNameLst>
                                      </p:cBhvr>
                                      <p:to>
                                        <p:strVal val="visible"/>
                                      </p:to>
                                    </p:set>
                                    <p:animEffect filter="fade" transition="in">
                                      <p:cBhvr>
                                        <p:cTn dur="1000"/>
                                        <p:tgtEl>
                                          <p:spTgt spid="6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bd24ac9fbc_1_80"/>
          <p:cNvSpPr txBox="1"/>
          <p:nvPr>
            <p:ph type="title"/>
          </p:nvPr>
        </p:nvSpPr>
        <p:spPr>
          <a:xfrm>
            <a:off x="311700" y="308875"/>
            <a:ext cx="8520600" cy="5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Based Search Engine </a:t>
            </a:r>
            <a:endParaRPr/>
          </a:p>
        </p:txBody>
      </p:sp>
      <p:sp>
        <p:nvSpPr>
          <p:cNvPr id="395" name="Google Shape;395;gbd24ac9fbc_1_80"/>
          <p:cNvSpPr txBox="1"/>
          <p:nvPr>
            <p:ph idx="1" type="body"/>
          </p:nvPr>
        </p:nvSpPr>
        <p:spPr>
          <a:xfrm>
            <a:off x="257975" y="1071900"/>
            <a:ext cx="5046000" cy="3037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Generalized model extracts features from any uploaded image </a:t>
            </a:r>
            <a:endParaRPr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These features are compared to billi</a:t>
            </a:r>
            <a:r>
              <a:rPr lang="en" sz="1600">
                <a:solidFill>
                  <a:schemeClr val="dk1"/>
                </a:solidFill>
              </a:rPr>
              <a:t>ons of image features stored on goo</a:t>
            </a:r>
            <a:r>
              <a:rPr lang="en" sz="1600">
                <a:solidFill>
                  <a:schemeClr val="dk1"/>
                </a:solidFill>
              </a:rPr>
              <a:t>gle’s servers.</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This computation is performed using advanced vectorization and parallel processing for faster outputs. </a:t>
            </a:r>
            <a:endParaRPr sz="1600">
              <a:solidFill>
                <a:schemeClr val="dk1"/>
              </a:solidFill>
            </a:endParaRPr>
          </a:p>
        </p:txBody>
      </p:sp>
      <p:pic>
        <p:nvPicPr>
          <p:cNvPr id="396" name="Google Shape;396;gbd24ac9fbc_1_80"/>
          <p:cNvPicPr preferRelativeResize="0"/>
          <p:nvPr/>
        </p:nvPicPr>
        <p:blipFill rotWithShape="1">
          <a:blip r:embed="rId3">
            <a:alphaModFix/>
          </a:blip>
          <a:srcRect b="5227" l="0" r="41179" t="8654"/>
          <a:stretch/>
        </p:blipFill>
        <p:spPr>
          <a:xfrm>
            <a:off x="5304075" y="1246000"/>
            <a:ext cx="3331099" cy="2651500"/>
          </a:xfrm>
          <a:prstGeom prst="rect">
            <a:avLst/>
          </a:prstGeom>
          <a:noFill/>
          <a:ln>
            <a:noFill/>
          </a:ln>
        </p:spPr>
      </p:pic>
      <p:cxnSp>
        <p:nvCxnSpPr>
          <p:cNvPr id="397" name="Google Shape;397;gbd24ac9fbc_1_80"/>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Effect filter="fade" transition="in">
                                      <p:cBhvr>
                                        <p:cTn dur="1000"/>
                                        <p:tgtEl>
                                          <p:spTgt spid="3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Effect filter="fade" transition="in">
                                      <p:cBhvr>
                                        <p:cTn dur="1000"/>
                                        <p:tgtEl>
                                          <p:spTgt spid="3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Effect filter="fade" transition="in">
                                      <p:cBhvr>
                                        <p:cTn dur="1000"/>
                                        <p:tgtEl>
                                          <p:spTgt spid="39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bd24ac9fbc_1_101"/>
          <p:cNvSpPr txBox="1"/>
          <p:nvPr>
            <p:ph type="title"/>
          </p:nvPr>
        </p:nvSpPr>
        <p:spPr>
          <a:xfrm>
            <a:off x="311700" y="268600"/>
            <a:ext cx="85206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 Recognition</a:t>
            </a:r>
            <a:endParaRPr/>
          </a:p>
        </p:txBody>
      </p:sp>
      <p:pic>
        <p:nvPicPr>
          <p:cNvPr id="403" name="Google Shape;403;gbd24ac9fbc_1_101"/>
          <p:cNvPicPr preferRelativeResize="0"/>
          <p:nvPr/>
        </p:nvPicPr>
        <p:blipFill rotWithShape="1">
          <a:blip r:embed="rId3">
            <a:alphaModFix/>
          </a:blip>
          <a:srcRect b="6208" l="0" r="0" t="0"/>
          <a:stretch/>
        </p:blipFill>
        <p:spPr>
          <a:xfrm>
            <a:off x="2292213" y="937563"/>
            <a:ext cx="4559574" cy="3268375"/>
          </a:xfrm>
          <a:prstGeom prst="rect">
            <a:avLst/>
          </a:prstGeom>
          <a:noFill/>
          <a:ln>
            <a:noFill/>
          </a:ln>
        </p:spPr>
      </p:pic>
      <p:cxnSp>
        <p:nvCxnSpPr>
          <p:cNvPr id="404" name="Google Shape;404;gbd24ac9fbc_1_101"/>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bd24ac9fbc_1_106"/>
          <p:cNvSpPr txBox="1"/>
          <p:nvPr>
            <p:ph type="title"/>
          </p:nvPr>
        </p:nvSpPr>
        <p:spPr>
          <a:xfrm>
            <a:off x="311700" y="268600"/>
            <a:ext cx="8520600" cy="6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Detection and Masking</a:t>
            </a:r>
            <a:endParaRPr/>
          </a:p>
        </p:txBody>
      </p:sp>
      <p:pic>
        <p:nvPicPr>
          <p:cNvPr id="410" name="Google Shape;410;gbd24ac9fbc_1_106"/>
          <p:cNvPicPr preferRelativeResize="0"/>
          <p:nvPr/>
        </p:nvPicPr>
        <p:blipFill>
          <a:blip r:embed="rId3">
            <a:alphaModFix/>
          </a:blip>
          <a:stretch>
            <a:fillRect/>
          </a:stretch>
        </p:blipFill>
        <p:spPr>
          <a:xfrm>
            <a:off x="533400" y="1225650"/>
            <a:ext cx="4114803" cy="2571752"/>
          </a:xfrm>
          <a:prstGeom prst="rect">
            <a:avLst/>
          </a:prstGeom>
          <a:noFill/>
          <a:ln>
            <a:noFill/>
          </a:ln>
        </p:spPr>
      </p:pic>
      <p:pic>
        <p:nvPicPr>
          <p:cNvPr id="411" name="Google Shape;411;gbd24ac9fbc_1_106"/>
          <p:cNvPicPr preferRelativeResize="0"/>
          <p:nvPr/>
        </p:nvPicPr>
        <p:blipFill rotWithShape="1">
          <a:blip r:embed="rId4">
            <a:alphaModFix/>
          </a:blip>
          <a:srcRect b="0" l="0" r="35408" t="0"/>
          <a:stretch/>
        </p:blipFill>
        <p:spPr>
          <a:xfrm>
            <a:off x="5164125" y="1225650"/>
            <a:ext cx="3497193" cy="2571750"/>
          </a:xfrm>
          <a:prstGeom prst="rect">
            <a:avLst/>
          </a:prstGeom>
          <a:noFill/>
          <a:ln>
            <a:noFill/>
          </a:ln>
        </p:spPr>
      </p:pic>
      <p:cxnSp>
        <p:nvCxnSpPr>
          <p:cNvPr id="412" name="Google Shape;412;gbd24ac9fbc_1_106"/>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bd24ac9fbc_1_111"/>
          <p:cNvSpPr txBox="1"/>
          <p:nvPr>
            <p:ph type="title"/>
          </p:nvPr>
        </p:nvSpPr>
        <p:spPr>
          <a:xfrm>
            <a:off x="311700" y="295450"/>
            <a:ext cx="8520600" cy="5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Imaging</a:t>
            </a:r>
            <a:endParaRPr/>
          </a:p>
        </p:txBody>
      </p:sp>
      <p:sp>
        <p:nvSpPr>
          <p:cNvPr id="418" name="Google Shape;418;gbd24ac9fbc_1_111"/>
          <p:cNvSpPr txBox="1"/>
          <p:nvPr>
            <p:ph idx="1" type="body"/>
          </p:nvPr>
        </p:nvSpPr>
        <p:spPr>
          <a:xfrm>
            <a:off x="311700" y="980350"/>
            <a:ext cx="8520600" cy="940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Denoise medical images.</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Identify the presence of disease by looking at images.</a:t>
            </a:r>
            <a:endParaRPr sz="1600">
              <a:solidFill>
                <a:schemeClr val="dk1"/>
              </a:solidFill>
            </a:endParaRPr>
          </a:p>
        </p:txBody>
      </p:sp>
      <p:pic>
        <p:nvPicPr>
          <p:cNvPr id="419" name="Google Shape;419;gbd24ac9fbc_1_111"/>
          <p:cNvPicPr preferRelativeResize="0"/>
          <p:nvPr/>
        </p:nvPicPr>
        <p:blipFill>
          <a:blip r:embed="rId3">
            <a:alphaModFix/>
          </a:blip>
          <a:stretch>
            <a:fillRect/>
          </a:stretch>
        </p:blipFill>
        <p:spPr>
          <a:xfrm>
            <a:off x="1274475" y="1853400"/>
            <a:ext cx="7557825" cy="2296325"/>
          </a:xfrm>
          <a:prstGeom prst="rect">
            <a:avLst/>
          </a:prstGeom>
          <a:noFill/>
          <a:ln>
            <a:noFill/>
          </a:ln>
        </p:spPr>
      </p:pic>
      <p:cxnSp>
        <p:nvCxnSpPr>
          <p:cNvPr id="420" name="Google Shape;420;gbd24ac9fbc_1_111"/>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animEffect filter="fade" transition="in">
                                      <p:cBhvr>
                                        <p:cTn dur="1000"/>
                                        <p:tgtEl>
                                          <p:spTgt spid="4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animEffect filter="fade" transition="in">
                                      <p:cBhvr>
                                        <p:cTn dur="1000"/>
                                        <p:tgtEl>
                                          <p:spTgt spid="41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bcbeb6d109_0_13"/>
          <p:cNvSpPr txBox="1"/>
          <p:nvPr>
            <p:ph type="title"/>
          </p:nvPr>
        </p:nvSpPr>
        <p:spPr>
          <a:xfrm>
            <a:off x="435275" y="312075"/>
            <a:ext cx="8520600" cy="4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CNN solves this </a:t>
            </a:r>
            <a:endParaRPr/>
          </a:p>
        </p:txBody>
      </p:sp>
      <p:sp>
        <p:nvSpPr>
          <p:cNvPr id="73" name="Google Shape;73;gbcbeb6d109_0_13"/>
          <p:cNvSpPr txBox="1"/>
          <p:nvPr>
            <p:ph idx="1" type="body"/>
          </p:nvPr>
        </p:nvSpPr>
        <p:spPr>
          <a:xfrm>
            <a:off x="94000" y="1074350"/>
            <a:ext cx="8520600" cy="1812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Convolutional networks achieves “Translation Invariance” by using </a:t>
            </a:r>
            <a:r>
              <a:rPr b="1" lang="en" sz="1600">
                <a:solidFill>
                  <a:schemeClr val="dk1"/>
                </a:solidFill>
              </a:rPr>
              <a:t>shared weights.</a:t>
            </a:r>
            <a:endParaRPr b="1" sz="1600">
              <a:solidFill>
                <a:schemeClr val="dk1"/>
              </a:solidFill>
            </a:endParaRPr>
          </a:p>
          <a:p>
            <a:pPr indent="-330200" lvl="1" marL="914400" rtl="0" algn="l">
              <a:lnSpc>
                <a:spcPct val="150000"/>
              </a:lnSpc>
              <a:spcBef>
                <a:spcPts val="0"/>
              </a:spcBef>
              <a:spcAft>
                <a:spcPts val="0"/>
              </a:spcAft>
              <a:buClr>
                <a:schemeClr val="dk1"/>
              </a:buClr>
              <a:buSzPts val="1600"/>
              <a:buAutoNum type="alphaLcPeriod"/>
            </a:pPr>
            <a:r>
              <a:rPr lang="en" sz="1600">
                <a:solidFill>
                  <a:schemeClr val="dk1"/>
                </a:solidFill>
              </a:rPr>
              <a:t>CNN uses the same set of weights to look at the whole Image traversing from top left to bottom right.</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pic>
        <p:nvPicPr>
          <p:cNvPr id="74" name="Google Shape;74;gbcbeb6d109_0_13"/>
          <p:cNvPicPr preferRelativeResize="0"/>
          <p:nvPr/>
        </p:nvPicPr>
        <p:blipFill>
          <a:blip r:embed="rId3">
            <a:alphaModFix/>
          </a:blip>
          <a:stretch>
            <a:fillRect/>
          </a:stretch>
        </p:blipFill>
        <p:spPr>
          <a:xfrm>
            <a:off x="2004975" y="2280825"/>
            <a:ext cx="5134050" cy="2699750"/>
          </a:xfrm>
          <a:prstGeom prst="rect">
            <a:avLst/>
          </a:prstGeom>
          <a:noFill/>
          <a:ln>
            <a:noFill/>
          </a:ln>
        </p:spPr>
      </p:pic>
      <p:cxnSp>
        <p:nvCxnSpPr>
          <p:cNvPr id="75" name="Google Shape;75;gbcbeb6d109_0_13"/>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animEffect filter="fade" transition="in">
                                      <p:cBhvr>
                                        <p:cTn dur="1000"/>
                                        <p:tgtEl>
                                          <p:spTgt spid="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1" st="1"/>
                                            </p:txEl>
                                          </p:spTgt>
                                        </p:tgtEl>
                                        <p:attrNameLst>
                                          <p:attrName>style.visibility</p:attrName>
                                        </p:attrNameLst>
                                      </p:cBhvr>
                                      <p:to>
                                        <p:strVal val="visible"/>
                                      </p:to>
                                    </p:set>
                                    <p:animEffect filter="fade" transition="in">
                                      <p:cBhvr>
                                        <p:cTn dur="1000"/>
                                        <p:tgtEl>
                                          <p:spTgt spid="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2" st="2"/>
                                            </p:txEl>
                                          </p:spTgt>
                                        </p:tgtEl>
                                        <p:attrNameLst>
                                          <p:attrName>style.visibility</p:attrName>
                                        </p:attrNameLst>
                                      </p:cBhvr>
                                      <p:to>
                                        <p:strVal val="visible"/>
                                      </p:to>
                                    </p:set>
                                    <p:animEffect filter="fade" transition="in">
                                      <p:cBhvr>
                                        <p:cTn dur="1000"/>
                                        <p:tgtEl>
                                          <p:spTgt spid="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3" st="3"/>
                                            </p:txEl>
                                          </p:spTgt>
                                        </p:tgtEl>
                                        <p:attrNameLst>
                                          <p:attrName>style.visibility</p:attrName>
                                        </p:attrNameLst>
                                      </p:cBhvr>
                                      <p:to>
                                        <p:strVal val="visible"/>
                                      </p:to>
                                    </p:set>
                                    <p:animEffect filter="fade" transition="in">
                                      <p:cBhvr>
                                        <p:cTn dur="1000"/>
                                        <p:tgtEl>
                                          <p:spTgt spid="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b611092566_0_0"/>
          <p:cNvSpPr txBox="1"/>
          <p:nvPr>
            <p:ph type="ctrTitle"/>
          </p:nvPr>
        </p:nvSpPr>
        <p:spPr>
          <a:xfrm>
            <a:off x="643200" y="1119175"/>
            <a:ext cx="7857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a:p>
            <a:pPr indent="0" lvl="0" marL="0" rtl="0" algn="ctr">
              <a:lnSpc>
                <a:spcPct val="100000"/>
              </a:lnSpc>
              <a:spcBef>
                <a:spcPts val="0"/>
              </a:spcBef>
              <a:spcAft>
                <a:spcPts val="0"/>
              </a:spcAft>
              <a:buSzPts val="5200"/>
              <a:buNone/>
            </a:pPr>
            <a:r>
              <a:rPr lang="en"/>
              <a:t>Convolution Operation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b611092566_0_50"/>
          <p:cNvSpPr txBox="1"/>
          <p:nvPr>
            <p:ph type="title"/>
          </p:nvPr>
        </p:nvSpPr>
        <p:spPr>
          <a:xfrm>
            <a:off x="378825" y="311175"/>
            <a:ext cx="8520600" cy="49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Filters</a:t>
            </a:r>
            <a:endParaRPr/>
          </a:p>
        </p:txBody>
      </p:sp>
      <p:sp>
        <p:nvSpPr>
          <p:cNvPr id="86" name="Google Shape;86;gb611092566_0_50"/>
          <p:cNvSpPr txBox="1"/>
          <p:nvPr>
            <p:ph idx="1" type="body"/>
          </p:nvPr>
        </p:nvSpPr>
        <p:spPr>
          <a:xfrm>
            <a:off x="311700" y="926625"/>
            <a:ext cx="8520600" cy="12738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solidFill>
                  <a:schemeClr val="dk1"/>
                </a:solidFill>
              </a:rPr>
              <a:t>Filters also called Kernels, are used to enhance the features in an Image by element wise multiplying a matrix over the whole image. </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Its a matrix, when multiplied over whole image extracts features.</a:t>
            </a:r>
            <a:endParaRPr sz="1600">
              <a:solidFill>
                <a:srgbClr val="111111"/>
              </a:solidFill>
            </a:endParaRPr>
          </a:p>
        </p:txBody>
      </p:sp>
      <p:pic>
        <p:nvPicPr>
          <p:cNvPr id="87" name="Google Shape;87;gb611092566_0_50"/>
          <p:cNvPicPr preferRelativeResize="0"/>
          <p:nvPr/>
        </p:nvPicPr>
        <p:blipFill>
          <a:blip r:embed="rId3">
            <a:alphaModFix/>
          </a:blip>
          <a:stretch>
            <a:fillRect/>
          </a:stretch>
        </p:blipFill>
        <p:spPr>
          <a:xfrm>
            <a:off x="2407975" y="2200425"/>
            <a:ext cx="4308152" cy="2088925"/>
          </a:xfrm>
          <a:prstGeom prst="rect">
            <a:avLst/>
          </a:prstGeom>
          <a:noFill/>
          <a:ln>
            <a:noFill/>
          </a:ln>
        </p:spPr>
      </p:pic>
      <p:cxnSp>
        <p:nvCxnSpPr>
          <p:cNvPr id="88" name="Google Shape;88;gb611092566_0_50"/>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animEffect filter="fade" transition="in">
                                      <p:cBhvr>
                                        <p:cTn dur="1000"/>
                                        <p:tgtEl>
                                          <p:spTgt spid="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animEffect filter="fade" transition="in">
                                      <p:cBhvr>
                                        <p:cTn dur="1000"/>
                                        <p:tgtEl>
                                          <p:spTgt spid="8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bcbeb6d109_0_23"/>
          <p:cNvSpPr txBox="1"/>
          <p:nvPr>
            <p:ph type="title"/>
          </p:nvPr>
        </p:nvSpPr>
        <p:spPr>
          <a:xfrm>
            <a:off x="378850" y="27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Convolution works ?</a:t>
            </a:r>
            <a:endParaRPr/>
          </a:p>
        </p:txBody>
      </p:sp>
      <p:sp>
        <p:nvSpPr>
          <p:cNvPr id="94" name="Google Shape;94;gbcbeb6d109_0_23"/>
          <p:cNvSpPr txBox="1"/>
          <p:nvPr>
            <p:ph idx="1" type="body"/>
          </p:nvPr>
        </p:nvSpPr>
        <p:spPr>
          <a:xfrm>
            <a:off x="311700" y="1116425"/>
            <a:ext cx="4260300" cy="2496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solidFill>
                  <a:schemeClr val="dk1"/>
                </a:solidFill>
              </a:rPr>
              <a:t>Place the filter on top of Image and perform an element wise product which results in 9 numbers.</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a:solidFill>
                  <a:schemeClr val="dk1"/>
                </a:solidFill>
              </a:rPr>
              <a:t>Add up all the numbers which will be placed on the resultant matrix which is the output.</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pic>
        <p:nvPicPr>
          <p:cNvPr id="95" name="Google Shape;95;gbcbeb6d109_0_23"/>
          <p:cNvPicPr preferRelativeResize="0"/>
          <p:nvPr/>
        </p:nvPicPr>
        <p:blipFill>
          <a:blip r:embed="rId3">
            <a:alphaModFix/>
          </a:blip>
          <a:stretch>
            <a:fillRect/>
          </a:stretch>
        </p:blipFill>
        <p:spPr>
          <a:xfrm>
            <a:off x="4572000" y="1116425"/>
            <a:ext cx="4385924" cy="1571900"/>
          </a:xfrm>
          <a:prstGeom prst="rect">
            <a:avLst/>
          </a:prstGeom>
          <a:noFill/>
          <a:ln>
            <a:noFill/>
          </a:ln>
        </p:spPr>
      </p:pic>
      <p:cxnSp>
        <p:nvCxnSpPr>
          <p:cNvPr id="96" name="Google Shape;96;gbcbeb6d109_0_23"/>
          <p:cNvCxnSpPr/>
          <p:nvPr/>
        </p:nvCxnSpPr>
        <p:spPr>
          <a:xfrm>
            <a:off x="311700" y="212625"/>
            <a:ext cx="2700" cy="693900"/>
          </a:xfrm>
          <a:prstGeom prst="straightConnector1">
            <a:avLst/>
          </a:prstGeom>
          <a:noFill/>
          <a:ln cap="flat" cmpd="sng" w="1143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1000"/>
                                        <p:tgtEl>
                                          <p:spTgt spid="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1000"/>
                                        <p:tgtEl>
                                          <p:spTgt spid="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animEffect filter="fade" transition="in">
                                      <p:cBhvr>
                                        <p:cTn dur="1000"/>
                                        <p:tgtEl>
                                          <p:spTgt spid="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